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2"/>
  </p:notesMasterIdLst>
  <p:sldIdLst>
    <p:sldId id="256" r:id="rId5"/>
    <p:sldId id="257" r:id="rId6"/>
    <p:sldId id="258" r:id="rId7"/>
    <p:sldId id="270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1" r:id="rId16"/>
    <p:sldId id="277" r:id="rId17"/>
    <p:sldId id="278" r:id="rId18"/>
    <p:sldId id="281" r:id="rId19"/>
    <p:sldId id="489" r:id="rId20"/>
    <p:sldId id="283" r:id="rId21"/>
    <p:sldId id="285" r:id="rId22"/>
    <p:sldId id="478" r:id="rId23"/>
    <p:sldId id="286" r:id="rId24"/>
    <p:sldId id="287" r:id="rId25"/>
    <p:sldId id="288" r:id="rId26"/>
    <p:sldId id="282" r:id="rId27"/>
    <p:sldId id="280" r:id="rId28"/>
    <p:sldId id="279" r:id="rId29"/>
    <p:sldId id="480" r:id="rId30"/>
    <p:sldId id="481" r:id="rId31"/>
    <p:sldId id="479" r:id="rId32"/>
    <p:sldId id="482" r:id="rId33"/>
    <p:sldId id="483" r:id="rId34"/>
    <p:sldId id="284" r:id="rId35"/>
    <p:sldId id="473" r:id="rId36"/>
    <p:sldId id="474" r:id="rId37"/>
    <p:sldId id="289" r:id="rId38"/>
    <p:sldId id="309" r:id="rId39"/>
    <p:sldId id="338" r:id="rId40"/>
    <p:sldId id="442" r:id="rId41"/>
    <p:sldId id="443" r:id="rId42"/>
    <p:sldId id="447" r:id="rId43"/>
    <p:sldId id="445" r:id="rId44"/>
    <p:sldId id="446" r:id="rId45"/>
    <p:sldId id="348" r:id="rId46"/>
    <p:sldId id="354" r:id="rId47"/>
    <p:sldId id="351" r:id="rId48"/>
    <p:sldId id="358" r:id="rId49"/>
    <p:sldId id="359" r:id="rId50"/>
    <p:sldId id="387" r:id="rId51"/>
    <p:sldId id="388" r:id="rId52"/>
    <p:sldId id="484" r:id="rId53"/>
    <p:sldId id="485" r:id="rId54"/>
    <p:sldId id="389" r:id="rId55"/>
    <p:sldId id="390" r:id="rId56"/>
    <p:sldId id="352" r:id="rId57"/>
    <p:sldId id="355" r:id="rId58"/>
    <p:sldId id="356" r:id="rId59"/>
    <p:sldId id="353" r:id="rId60"/>
    <p:sldId id="365" r:id="rId61"/>
    <p:sldId id="334" r:id="rId62"/>
    <p:sldId id="335" r:id="rId63"/>
    <p:sldId id="336" r:id="rId64"/>
    <p:sldId id="366" r:id="rId65"/>
    <p:sldId id="487" r:id="rId66"/>
    <p:sldId id="486" r:id="rId67"/>
    <p:sldId id="367" r:id="rId68"/>
    <p:sldId id="350" r:id="rId69"/>
    <p:sldId id="368" r:id="rId70"/>
    <p:sldId id="369" r:id="rId71"/>
    <p:sldId id="490" r:id="rId72"/>
    <p:sldId id="488" r:id="rId73"/>
    <p:sldId id="491" r:id="rId74"/>
    <p:sldId id="492" r:id="rId75"/>
    <p:sldId id="529" r:id="rId76"/>
    <p:sldId id="528" r:id="rId77"/>
    <p:sldId id="464" r:id="rId78"/>
    <p:sldId id="305" r:id="rId79"/>
    <p:sldId id="449" r:id="rId80"/>
    <p:sldId id="450" r:id="rId81"/>
    <p:sldId id="451" r:id="rId82"/>
    <p:sldId id="458" r:id="rId83"/>
    <p:sldId id="405" r:id="rId84"/>
    <p:sldId id="408" r:id="rId85"/>
    <p:sldId id="409" r:id="rId86"/>
    <p:sldId id="459" r:id="rId87"/>
    <p:sldId id="411" r:id="rId88"/>
    <p:sldId id="412" r:id="rId89"/>
    <p:sldId id="413" r:id="rId90"/>
    <p:sldId id="414" r:id="rId91"/>
    <p:sldId id="496" r:id="rId92"/>
    <p:sldId id="497" r:id="rId93"/>
    <p:sldId id="501" r:id="rId94"/>
    <p:sldId id="511" r:id="rId95"/>
    <p:sldId id="508" r:id="rId96"/>
    <p:sldId id="512" r:id="rId97"/>
    <p:sldId id="509" r:id="rId98"/>
    <p:sldId id="510" r:id="rId99"/>
    <p:sldId id="525" r:id="rId100"/>
    <p:sldId id="526" r:id="rId101"/>
    <p:sldId id="516" r:id="rId102"/>
    <p:sldId id="518" r:id="rId103"/>
    <p:sldId id="519" r:id="rId104"/>
    <p:sldId id="520" r:id="rId105"/>
    <p:sldId id="524" r:id="rId106"/>
    <p:sldId id="521" r:id="rId107"/>
    <p:sldId id="522" r:id="rId108"/>
    <p:sldId id="523" r:id="rId109"/>
    <p:sldId id="467" r:id="rId110"/>
    <p:sldId id="419" r:id="rId111"/>
    <p:sldId id="393" r:id="rId112"/>
    <p:sldId id="475" r:id="rId113"/>
    <p:sldId id="420" r:id="rId114"/>
    <p:sldId id="421" r:id="rId115"/>
    <p:sldId id="395" r:id="rId116"/>
    <p:sldId id="396" r:id="rId117"/>
    <p:sldId id="397" r:id="rId118"/>
    <p:sldId id="476" r:id="rId119"/>
    <p:sldId id="300" r:id="rId120"/>
    <p:sldId id="422" r:id="rId121"/>
    <p:sldId id="477" r:id="rId122"/>
    <p:sldId id="399" r:id="rId123"/>
    <p:sldId id="379" r:id="rId124"/>
    <p:sldId id="423" r:id="rId125"/>
    <p:sldId id="400" r:id="rId126"/>
    <p:sldId id="401" r:id="rId127"/>
    <p:sldId id="291" r:id="rId128"/>
    <p:sldId id="292" r:id="rId129"/>
    <p:sldId id="293" r:id="rId130"/>
    <p:sldId id="424" r:id="rId131"/>
    <p:sldId id="290" r:id="rId132"/>
    <p:sldId id="294" r:id="rId133"/>
    <p:sldId id="295" r:id="rId134"/>
    <p:sldId id="425" r:id="rId135"/>
    <p:sldId id="500" r:id="rId136"/>
    <p:sldId id="297" r:id="rId137"/>
    <p:sldId id="504" r:id="rId138"/>
    <p:sldId id="298" r:id="rId139"/>
    <p:sldId id="505" r:id="rId140"/>
    <p:sldId id="426" r:id="rId141"/>
    <p:sldId id="403" r:id="rId142"/>
    <p:sldId id="381" r:id="rId143"/>
    <p:sldId id="380" r:id="rId144"/>
    <p:sldId id="427" r:id="rId145"/>
    <p:sldId id="299" r:id="rId146"/>
    <p:sldId id="417" r:id="rId147"/>
    <p:sldId id="418" r:id="rId148"/>
    <p:sldId id="493" r:id="rId149"/>
    <p:sldId id="437" r:id="rId150"/>
    <p:sldId id="429" r:id="rId151"/>
    <p:sldId id="259" r:id="rId152"/>
    <p:sldId id="430" r:id="rId153"/>
    <p:sldId id="431" r:id="rId154"/>
    <p:sldId id="432" r:id="rId155"/>
    <p:sldId id="438" r:id="rId156"/>
    <p:sldId id="433" r:id="rId157"/>
    <p:sldId id="377" r:id="rId158"/>
    <p:sldId id="378" r:id="rId159"/>
    <p:sldId id="439" r:id="rId160"/>
    <p:sldId id="375" r:id="rId161"/>
    <p:sldId id="440" r:id="rId162"/>
    <p:sldId id="376" r:id="rId163"/>
    <p:sldId id="264" r:id="rId164"/>
    <p:sldId id="263" r:id="rId165"/>
    <p:sldId id="434" r:id="rId166"/>
    <p:sldId id="265" r:id="rId167"/>
    <p:sldId id="435" r:id="rId168"/>
    <p:sldId id="441" r:id="rId169"/>
    <p:sldId id="436" r:id="rId170"/>
    <p:sldId id="531" r:id="rId17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benutzer" initials="Ga" lastIdx="1" clrIdx="0">
    <p:extLst>
      <p:ext uri="{19B8F6BF-5375-455C-9EA6-DF929625EA0E}">
        <p15:presenceInfo xmlns:p15="http://schemas.microsoft.com/office/powerpoint/2012/main" userId="S::urn:spo:anon#850a0aa0439d964f1d673f91ad4eb15b48107e6dbafaede89c1574a1b21407bf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7C5"/>
    <a:srgbClr val="E74B4B"/>
    <a:srgbClr val="2496ED"/>
    <a:srgbClr val="B5B5B5"/>
    <a:srgbClr val="70AD47"/>
    <a:srgbClr val="F6BC94"/>
    <a:srgbClr val="ED7D31"/>
    <a:srgbClr val="A3C7E7"/>
    <a:srgbClr val="5B9BD5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23E5C9-00B5-EDF2-3917-67F3EC1C1E24}" v="123" dt="2020-08-13T17:46:32.579"/>
    <p1510:client id="{4C6C865D-0D03-4426-8BC6-608EDD278BF7}" v="2319" dt="2020-08-14T07:36:46.940"/>
    <p1510:client id="{D66EE691-40AE-6490-E434-1136003143EB}" v="2" dt="2020-08-14T07:38:57.828"/>
    <p1510:client id="{E6DF27C0-AC37-48DE-AF88-824E3F2C9177}" v="2474" dt="2020-08-14T07:31:06.627"/>
    <p1510:client id="{F163A884-C3F1-E516-3CFC-8228955F6C8D}" v="75" dt="2020-08-14T07:18:44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tableStyles" Target="tableStyles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viewProps" Target="view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theme" Target="theme/theme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1EDE-D49D-4C81-885A-EB0FCC71B928}" type="datetimeFigureOut">
              <a:rPr lang="LID4096" smtClean="0"/>
              <a:t>08/16/2020</a:t>
            </a:fld>
            <a:endParaRPr lang="LID4096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E385F-C1DD-4A2F-88D4-838C0D985C70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99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1"/>
              <a:t>Decorators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5033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Deutschlandweiter</a:t>
            </a:r>
            <a:r>
              <a:rPr lang="en-US">
                <a:cs typeface="Calibri"/>
              </a:rPr>
              <a:t> Wettterbericht</a:t>
            </a:r>
          </a:p>
          <a:p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weiter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erläutern</a:t>
            </a:r>
            <a:endParaRPr lang="en-US" err="1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163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6036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Muxer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Extrahiert</a:t>
            </a:r>
            <a:r>
              <a:rPr lang="en-US">
                <a:cs typeface="Calibri"/>
              </a:rPr>
              <a:t> Stream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File</a:t>
            </a:r>
          </a:p>
          <a:p>
            <a:r>
              <a:rPr lang="en-US">
                <a:cs typeface="Calibri"/>
              </a:rPr>
              <a:t>Decoder: </a:t>
            </a:r>
            <a:r>
              <a:rPr lang="en-US" err="1">
                <a:cs typeface="Calibri"/>
              </a:rPr>
              <a:t>Entschlüsselt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daten</a:t>
            </a:r>
            <a:r>
              <a:rPr lang="en-US">
                <a:cs typeface="Calibri"/>
              </a:rPr>
              <a:t> -&gt; </a:t>
            </a:r>
            <a:r>
              <a:rPr lang="en-US" err="1">
                <a:cs typeface="Calibri"/>
              </a:rPr>
              <a:t>Rohdaten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Encoder: </a:t>
            </a:r>
            <a:r>
              <a:rPr lang="en-US" err="1">
                <a:cs typeface="Calibri"/>
              </a:rPr>
              <a:t>Verschlüsselt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diese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Rohdaten</a:t>
            </a:r>
            <a:r>
              <a:rPr lang="en-US">
                <a:cs typeface="Calibri"/>
              </a:rPr>
              <a:t> -&gt; Stream</a:t>
            </a:r>
          </a:p>
          <a:p>
            <a:r>
              <a:rPr lang="en-US" err="1">
                <a:cs typeface="Calibri"/>
              </a:rPr>
              <a:t>Muxer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Verpackt</a:t>
            </a:r>
            <a:r>
              <a:rPr lang="en-US">
                <a:cs typeface="Calibri"/>
              </a:rPr>
              <a:t> Stream in File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Encoding </a:t>
            </a:r>
            <a:r>
              <a:rPr lang="en-US" err="1">
                <a:cs typeface="Calibri"/>
              </a:rPr>
              <a:t>dauert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lange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Außer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nvidia</a:t>
            </a:r>
            <a:r>
              <a:rPr lang="en-US">
                <a:cs typeface="Calibri"/>
              </a:rPr>
              <a:t> cores 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164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5377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Type: NACHEINANDER, </a:t>
            </a:r>
            <a:r>
              <a:rPr lang="en-US" err="1">
                <a:cs typeface="Calibri"/>
              </a:rPr>
              <a:t>Bildübergangsgeschwindigkeit</a:t>
            </a:r>
            <a:r>
              <a:rPr lang="en-US">
                <a:cs typeface="Calibri"/>
              </a:rPr>
              <a:t> von 0,1 </a:t>
            </a:r>
            <a:r>
              <a:rPr lang="en-US" err="1">
                <a:cs typeface="Calibri"/>
              </a:rPr>
              <a:t>Sekunden</a:t>
            </a:r>
            <a:endParaRPr lang="de-DE" err="1"/>
          </a:p>
          <a:p>
            <a:r>
              <a:rPr lang="en-US" err="1">
                <a:cs typeface="Calibri"/>
              </a:rPr>
              <a:t>Gleiche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Anzahl</a:t>
            </a:r>
          </a:p>
          <a:p>
            <a:r>
              <a:rPr lang="en-US">
                <a:cs typeface="Calibri"/>
              </a:rPr>
              <a:t>Erste Audio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 Bilder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166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8360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On_lower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negativer</a:t>
            </a:r>
            <a:r>
              <a:rPr lang="en-US">
                <a:cs typeface="Calibri"/>
              </a:rPr>
              <a:t> Wert -&gt; </a:t>
            </a:r>
            <a:r>
              <a:rPr lang="en-US" err="1">
                <a:cs typeface="Calibri"/>
              </a:rPr>
              <a:t>im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Vergleich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vorherigen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Spieltag</a:t>
            </a:r>
            <a:r>
              <a:rPr lang="en-US">
                <a:cs typeface="Calibri"/>
              </a:rPr>
              <a:t> verschlechtert</a:t>
            </a:r>
          </a:p>
          <a:p>
            <a:r>
              <a:rPr lang="en-US" err="1">
                <a:cs typeface="Calibri"/>
              </a:rPr>
              <a:t>On_higher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positiver</a:t>
            </a:r>
            <a:r>
              <a:rPr lang="en-US">
                <a:cs typeface="Calibri"/>
              </a:rPr>
              <a:t> Wert -&gt;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Vergleich</a:t>
            </a:r>
            <a:r>
              <a:rPr lang="en-US"/>
              <a:t>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vorherigen</a:t>
            </a:r>
            <a:r>
              <a:rPr lang="en-US"/>
              <a:t> </a:t>
            </a:r>
            <a:r>
              <a:rPr lang="en-US" err="1"/>
              <a:t>Spieltag</a:t>
            </a:r>
            <a:r>
              <a:rPr lang="en-US"/>
              <a:t> </a:t>
            </a:r>
            <a:r>
              <a:rPr lang="en-US" err="1"/>
              <a:t>verbessert</a:t>
            </a:r>
            <a:endParaRPr lang="en-US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114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403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Rank_diff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Sortierung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Tabelle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immer</a:t>
            </a:r>
            <a:r>
              <a:rPr lang="en-US">
                <a:cs typeface="Calibri"/>
              </a:rPr>
              <a:t> Ranking der </a:t>
            </a:r>
            <a:r>
              <a:rPr lang="en-US" err="1">
                <a:cs typeface="Calibri"/>
              </a:rPr>
              <a:t>Tabelle</a:t>
            </a:r>
          </a:p>
          <a:p>
            <a:r>
              <a:rPr lang="en-US">
                <a:cs typeface="Calibri"/>
              </a:rPr>
              <a:t>Der Rang </a:t>
            </a:r>
            <a:r>
              <a:rPr lang="en-US" err="1">
                <a:cs typeface="Calibri"/>
              </a:rPr>
              <a:t>wird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jeweils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als</a:t>
            </a:r>
            <a:r>
              <a:rPr lang="en-US">
                <a:cs typeface="Calibri"/>
              </a:rPr>
              <a:t> Rank </a:t>
            </a:r>
            <a:r>
              <a:rPr lang="en-US" err="1">
                <a:cs typeface="Calibri"/>
              </a:rPr>
              <a:t>abgespeichert</a:t>
            </a:r>
            <a:r>
              <a:rPr lang="en-US">
                <a:cs typeface="Calibri"/>
              </a:rPr>
              <a:t> pro </a:t>
            </a:r>
            <a:r>
              <a:rPr lang="en-US" err="1">
                <a:cs typeface="Calibri"/>
              </a:rPr>
              <a:t>Mannschaft</a:t>
            </a:r>
            <a:r>
              <a:rPr lang="en-US">
                <a:cs typeface="Calibri"/>
              </a:rPr>
              <a:t>, die </a:t>
            </a:r>
            <a:r>
              <a:rPr lang="en-US" err="1">
                <a:cs typeface="Calibri"/>
              </a:rPr>
              <a:t>Tabelle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vorherigen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Spieltag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abgespeichert</a:t>
            </a:r>
            <a:r>
              <a:rPr lang="en-US">
                <a:cs typeface="Calibri"/>
              </a:rPr>
              <a:t> (storing -&gt; Jannik Lapp) und nun </a:t>
            </a:r>
            <a:r>
              <a:rPr lang="en-US" err="1">
                <a:cs typeface="Calibri"/>
              </a:rPr>
              <a:t>wird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jede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Mannschaft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durchgegangen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geschaut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wie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Differenz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zwischen</a:t>
            </a:r>
            <a:r>
              <a:rPr lang="en-US">
                <a:cs typeface="Calibri"/>
              </a:rPr>
              <a:t> den </a:t>
            </a:r>
            <a:r>
              <a:rPr lang="en-US" err="1">
                <a:cs typeface="Calibri"/>
              </a:rPr>
              <a:t>Rängen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liegt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Im</a:t>
            </a:r>
            <a:r>
              <a:rPr lang="en-US">
                <a:cs typeface="Calibri"/>
              </a:rPr>
              <a:t> Falle </a:t>
            </a:r>
            <a:r>
              <a:rPr lang="en-US" err="1">
                <a:cs typeface="Calibri"/>
              </a:rPr>
              <a:t>vom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Tabellenführer</a:t>
            </a:r>
            <a:r>
              <a:rPr lang="en-US">
                <a:cs typeface="Calibri"/>
              </a:rPr>
              <a:t> hat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der Rang </a:t>
            </a:r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verändert</a:t>
            </a:r>
            <a:r>
              <a:rPr lang="en-US">
                <a:cs typeface="Calibri"/>
              </a:rPr>
              <a:t> -&gt; Daher </a:t>
            </a:r>
            <a:r>
              <a:rPr lang="en-US" err="1">
                <a:cs typeface="Calibri"/>
              </a:rPr>
              <a:t>Rank_diff</a:t>
            </a:r>
            <a:r>
              <a:rPr lang="en-US">
                <a:cs typeface="Calibri"/>
              </a:rPr>
              <a:t>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117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874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140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25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Aufabe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bildgenerierung</a:t>
            </a:r>
            <a:r>
              <a:rPr lang="en-US">
                <a:cs typeface="Calibri"/>
              </a:rPr>
              <a:t>:</a:t>
            </a:r>
          </a:p>
          <a:p>
            <a:r>
              <a:rPr lang="en-US" err="1">
                <a:cs typeface="Calibri"/>
              </a:rPr>
              <a:t>Vorgegebenes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bild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daten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api</a:t>
            </a:r>
            <a:r>
              <a:rPr lang="en-US">
                <a:cs typeface="Calibri"/>
              </a:rPr>
              <a:t> füllen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147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58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Unter python </a:t>
            </a:r>
            <a:r>
              <a:rPr lang="en-US" err="1">
                <a:cs typeface="Calibri"/>
              </a:rPr>
              <a:t>empfiehlt</a:t>
            </a:r>
            <a:r>
              <a:rPr lang="en-US">
                <a:cs typeface="Calibri"/>
              </a:rPr>
              <a:t> gut pillow </a:t>
            </a:r>
            <a:r>
              <a:rPr lang="en-US" err="1">
                <a:cs typeface="Calibri"/>
              </a:rPr>
              <a:t>nutzen</a:t>
            </a:r>
            <a:r>
              <a:rPr lang="en-US">
                <a:cs typeface="Calibri"/>
              </a:rPr>
              <a:t>, da pillow die </a:t>
            </a:r>
            <a:r>
              <a:rPr lang="en-US" err="1">
                <a:cs typeface="Calibri"/>
              </a:rPr>
              <a:t>möglichkeit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nutzt</a:t>
            </a:r>
            <a:r>
              <a:rPr lang="en-US">
                <a:cs typeface="Calibri"/>
              </a:rPr>
              <a:t> c code in python code </a:t>
            </a:r>
            <a:r>
              <a:rPr lang="en-US" err="1">
                <a:cs typeface="Calibri"/>
              </a:rPr>
              <a:t>zu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integrieren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schneller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andere</a:t>
            </a:r>
            <a:r>
              <a:rPr lang="en-US">
                <a:cs typeface="Calibri"/>
              </a:rPr>
              <a:t> libarys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149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19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Wir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nutzen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zur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berechnung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Pfeile</a:t>
            </a:r>
            <a:r>
              <a:rPr lang="en-US">
                <a:cs typeface="Calibri"/>
              </a:rPr>
              <a:t> in der </a:t>
            </a:r>
            <a:r>
              <a:rPr lang="en-US" err="1">
                <a:cs typeface="Calibri"/>
              </a:rPr>
              <a:t>tabelle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api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158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079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Das </a:t>
            </a:r>
            <a:r>
              <a:rPr lang="en-US" err="1">
                <a:cs typeface="Calibri"/>
              </a:rPr>
              <a:t>heißt</a:t>
            </a:r>
            <a:r>
              <a:rPr lang="en-US">
                <a:cs typeface="Calibri"/>
              </a:rPr>
              <a:t> man </a:t>
            </a:r>
            <a:r>
              <a:rPr lang="en-US" err="1">
                <a:cs typeface="Calibri"/>
              </a:rPr>
              <a:t>startet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Python das </a:t>
            </a:r>
            <a:r>
              <a:rPr lang="en-US" err="1">
                <a:cs typeface="Calibri"/>
              </a:rPr>
              <a:t>externe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Programm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einer</a:t>
            </a:r>
            <a:r>
              <a:rPr lang="en-US">
                <a:cs typeface="Calibri"/>
              </a:rPr>
              <a:t> Liste von </a:t>
            </a:r>
            <a:r>
              <a:rPr lang="en-US" err="1">
                <a:cs typeface="Calibri"/>
              </a:rPr>
              <a:t>Parametern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161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26613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3 </a:t>
            </a:r>
            <a:r>
              <a:rPr lang="en-US" err="1">
                <a:cs typeface="Calibri"/>
              </a:rPr>
              <a:t>Beispiele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ffmpeg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nutzen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kann</a:t>
            </a:r>
          </a:p>
          <a:p>
            <a:r>
              <a:rPr lang="en-US" err="1">
                <a:cs typeface="Calibri"/>
              </a:rPr>
              <a:t>Gewöhnlich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befehl</a:t>
            </a:r>
            <a:r>
              <a:rPr lang="en-US">
                <a:cs typeface="Calibri"/>
              </a:rPr>
              <a:t> in </a:t>
            </a:r>
            <a:r>
              <a:rPr lang="en-US" err="1">
                <a:cs typeface="Calibri"/>
              </a:rPr>
              <a:t>konsole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385F-C1DD-4A2F-88D4-838C0D985C70}" type="slidenum">
              <a:rPr lang="LID4096" smtClean="0"/>
              <a:t>162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173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7A77-AC6A-4DD1-9983-425538F34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A5F3F27-8348-49D2-ABFB-594ABDCFB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A5280C-AAA2-4300-B303-2C57FE717D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9523"/>
            <a:ext cx="2743200" cy="365125"/>
          </a:xfrm>
          <a:prstGeom prst="rect">
            <a:avLst/>
          </a:prstGeom>
        </p:spPr>
        <p:txBody>
          <a:bodyPr/>
          <a:lstStyle/>
          <a:p>
            <a:fld id="{E3618A22-F5DA-43B7-B887-76E066D1D7F0}" type="datetime1">
              <a:rPr lang="LID4096" smtClean="0"/>
              <a:t>08/16/2020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B0C45F-12A6-4E74-87A7-3FF2F6B3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0B1AA7-AFFE-4FE5-A222-43EA4CE3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449F6C8-345C-4906-A68C-17966B8D31DD}"/>
              </a:ext>
            </a:extLst>
          </p:cNvPr>
          <p:cNvSpPr/>
          <p:nvPr userDrawn="1"/>
        </p:nvSpPr>
        <p:spPr>
          <a:xfrm>
            <a:off x="1" y="124838"/>
            <a:ext cx="12192000" cy="115668"/>
          </a:xfrm>
          <a:prstGeom prst="rect">
            <a:avLst/>
          </a:prstGeom>
          <a:solidFill>
            <a:srgbClr val="2E97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971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3917D-180E-418E-82D7-FE44A5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B343309-0483-4C74-942A-C5595D688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5854B5-094B-45A1-941C-A17846EA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9523"/>
            <a:ext cx="2743200" cy="365125"/>
          </a:xfrm>
          <a:prstGeom prst="rect">
            <a:avLst/>
          </a:prstGeom>
        </p:spPr>
        <p:txBody>
          <a:bodyPr/>
          <a:lstStyle/>
          <a:p>
            <a:fld id="{9C2AC54C-7356-46E7-89C8-D97AA380FDE0}" type="datetime1">
              <a:rPr lang="LID4096" smtClean="0"/>
              <a:t>08/16/2020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0F909C-2A59-4EFD-9793-08BCCAC2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3152C8-8D88-49F7-ACE2-2E8D1AAB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59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5B5DF3-71B0-437E-99F8-47B96B000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AA9ECF-700A-4293-B6E3-4DE738089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A39F21-FBD1-426E-BCFE-0D38E4BE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9523"/>
            <a:ext cx="2743200" cy="365125"/>
          </a:xfrm>
          <a:prstGeom prst="rect">
            <a:avLst/>
          </a:prstGeom>
        </p:spPr>
        <p:txBody>
          <a:bodyPr/>
          <a:lstStyle/>
          <a:p>
            <a:fld id="{4BBBE31A-DC79-4D39-9A38-594D92E11FBD}" type="datetime1">
              <a:rPr lang="LID4096" smtClean="0"/>
              <a:t>08/16/2020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4119A4-0FDD-42C4-B3DE-F1A152B4F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ED0A82-3B2B-4553-A5B6-93923079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1538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5168C-DDE9-43CB-9582-8021A2C0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9C5B8A-B669-4C02-88B8-C56559AA0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A7643F-24F0-43D3-9D27-E2C8B090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9523"/>
            <a:ext cx="2743200" cy="365125"/>
          </a:xfrm>
          <a:prstGeom prst="rect">
            <a:avLst/>
          </a:prstGeom>
        </p:spPr>
        <p:txBody>
          <a:bodyPr/>
          <a:lstStyle/>
          <a:p>
            <a:fld id="{516A5C1C-9638-4E5E-8260-54BB2779536B}" type="datetime1">
              <a:rPr lang="LID4096" smtClean="0"/>
              <a:t>08/16/2020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9F4FC9-D039-4E2D-BF94-40457E72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82E953-7D58-453B-BFB2-5A3FC4A7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728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140B3-30B4-482D-891E-5565B5A2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9DF161-45A5-4CCF-B809-76EE6942A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B041F7-2EB2-46F7-A4B1-133E34F9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9523"/>
            <a:ext cx="2743200" cy="365125"/>
          </a:xfrm>
          <a:prstGeom prst="rect">
            <a:avLst/>
          </a:prstGeom>
        </p:spPr>
        <p:txBody>
          <a:bodyPr/>
          <a:lstStyle/>
          <a:p>
            <a:fld id="{CCC51F68-5534-4370-B71A-BA0C67DCF958}" type="datetime1">
              <a:rPr lang="LID4096" smtClean="0"/>
              <a:t>08/16/2020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D8C3C1-EAA7-4E7C-9172-7A8843D6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2A065-DB26-4A3F-AA69-CC9F1365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010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2E1A6-AF02-4C50-A4A0-FD21C693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E9EBAD-AC3B-4DB5-8CB7-5E5355209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CC2BF4-DA9B-4068-9A62-987B8C1B2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1191E1-4543-476A-8C5A-1DB6485E2F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9523"/>
            <a:ext cx="2743200" cy="365125"/>
          </a:xfrm>
          <a:prstGeom prst="rect">
            <a:avLst/>
          </a:prstGeom>
        </p:spPr>
        <p:txBody>
          <a:bodyPr/>
          <a:lstStyle/>
          <a:p>
            <a:fld id="{226BAE01-5A66-422B-A937-06D1618ACA64}" type="datetime1">
              <a:rPr lang="LID4096" smtClean="0"/>
              <a:t>08/16/2020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F0CAE2-BA54-486A-BB0A-EA8C5403B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32A734-9611-4C5D-BB05-3CF254C4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695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7E8C4-FA5A-4B42-9FE3-27BC73B2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29121-EFE7-4DBC-8AF1-322E7149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8693E9-DF91-4B18-8CC4-E4C86E85D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6E93AF-B406-4818-BF38-FE52A841B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E79D738-0FF0-47EA-9367-9A8E80BF6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B5F92B-A5E1-4A69-B279-AD6C2FDD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9523"/>
            <a:ext cx="2743200" cy="365125"/>
          </a:xfrm>
          <a:prstGeom prst="rect">
            <a:avLst/>
          </a:prstGeom>
        </p:spPr>
        <p:txBody>
          <a:bodyPr/>
          <a:lstStyle/>
          <a:p>
            <a:fld id="{32811E20-3EC5-4281-830F-45E60C6188D6}" type="datetime1">
              <a:rPr lang="LID4096" smtClean="0"/>
              <a:t>08/16/2020</a:t>
            </a:fld>
            <a:endParaRPr lang="LID4096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5DF91B-B0F6-45BB-9CD0-E1A1858B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5A0C465-EE8A-4AF6-B836-665104F5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859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D1A7F-323F-4747-ACE1-A9075CFC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4A9488-952E-441A-96F5-043BC6A8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9523"/>
            <a:ext cx="2743200" cy="365125"/>
          </a:xfrm>
          <a:prstGeom prst="rect">
            <a:avLst/>
          </a:prstGeom>
        </p:spPr>
        <p:txBody>
          <a:bodyPr/>
          <a:lstStyle/>
          <a:p>
            <a:fld id="{6D1F3B53-B8C4-4C58-AF8B-615B4D2F2FF0}" type="datetime1">
              <a:rPr lang="LID4096" smtClean="0"/>
              <a:t>08/16/2020</a:t>
            </a:fld>
            <a:endParaRPr lang="LID4096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06BE66-15F3-404F-83DC-DC6DD7DDB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2E8554-5FC0-4FC7-BC23-B4F49066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928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E67EFE-A477-4C90-94A4-665AB7D80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9523"/>
            <a:ext cx="2743200" cy="365125"/>
          </a:xfrm>
          <a:prstGeom prst="rect">
            <a:avLst/>
          </a:prstGeom>
        </p:spPr>
        <p:txBody>
          <a:bodyPr/>
          <a:lstStyle/>
          <a:p>
            <a:fld id="{7244E157-3E46-48B0-ABD3-53F1E9C72154}" type="datetime1">
              <a:rPr lang="LID4096" smtClean="0"/>
              <a:t>08/16/2020</a:t>
            </a:fld>
            <a:endParaRPr lang="LID4096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2E4687-5C94-447B-9133-8A4D04FE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3670E-6301-4166-99F5-D936BAAA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696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98577-9FFF-4B9F-8F97-ECB4827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C57E7-73B8-4AB0-B510-5E6EA94C3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0B232A-C1B2-445C-8D9D-858C984DC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273D1B-2ECD-41F9-BEFA-DC4E4913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9523"/>
            <a:ext cx="2743200" cy="365125"/>
          </a:xfrm>
          <a:prstGeom prst="rect">
            <a:avLst/>
          </a:prstGeom>
        </p:spPr>
        <p:txBody>
          <a:bodyPr/>
          <a:lstStyle/>
          <a:p>
            <a:fld id="{EF759E73-6DE0-4803-B166-F2879667808E}" type="datetime1">
              <a:rPr lang="LID4096" smtClean="0"/>
              <a:t>08/16/2020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CB1174-2C2C-4135-9DBC-5C1BD328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BD3FFE-EB59-4DDC-825C-F83BC293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748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123A4-84B1-46C3-8097-D9DD1A95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AF6FACF-18E8-4F34-B086-00123CF93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A0373-3C09-4425-A507-4DCC1A4FC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75F856-B743-42F9-AB97-B9EB86BC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9523"/>
            <a:ext cx="2743200" cy="365125"/>
          </a:xfrm>
          <a:prstGeom prst="rect">
            <a:avLst/>
          </a:prstGeom>
        </p:spPr>
        <p:txBody>
          <a:bodyPr/>
          <a:lstStyle/>
          <a:p>
            <a:fld id="{DA3A2FF8-9ACA-4C32-97EA-F57F3C1220C9}" type="datetime1">
              <a:rPr lang="LID4096" smtClean="0"/>
              <a:t>08/16/2020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BB49BF-E93D-462F-A94C-5B259210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6434A1-2065-4638-8C1A-6D89086C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357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B9183A9-A60C-4012-B3B4-145E3F6F4E07}"/>
              </a:ext>
            </a:extLst>
          </p:cNvPr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CA67717-2A3F-43A9-B91D-1021BEEF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02060-9692-4714-BAAC-402B39EB9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C7794-072C-42F7-AC2D-E945F425B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11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2196D-2F98-411D-B4C4-6EEDDCC58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95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4ACF2-FF5D-4F43-A7D0-5BA4F8CB8EAE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2B48A66-FE19-4AF9-A700-94ACE37E497F}"/>
              </a:ext>
            </a:extLst>
          </p:cNvPr>
          <p:cNvSpPr/>
          <p:nvPr userDrawn="1"/>
        </p:nvSpPr>
        <p:spPr>
          <a:xfrm>
            <a:off x="1" y="124838"/>
            <a:ext cx="12192000" cy="115668"/>
          </a:xfrm>
          <a:prstGeom prst="rect">
            <a:avLst/>
          </a:prstGeom>
          <a:solidFill>
            <a:srgbClr val="2E9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Grafik 11" descr="Ein Bild, das Stern, dunkel, Tisch, sitzend enthält.&#10;&#10;Automatisch generierte Beschreibung">
            <a:extLst>
              <a:ext uri="{FF2B5EF4-FFF2-40B4-BE49-F238E27FC236}">
                <a16:creationId xmlns:a16="http://schemas.microsoft.com/office/drawing/2014/main" id="{51075170-8248-45A3-9B4E-B391AC84595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60" y="6433092"/>
            <a:ext cx="1420480" cy="3138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ACE84FF-157B-4382-B95B-D46C44FA5CEE}"/>
              </a:ext>
            </a:extLst>
          </p:cNvPr>
          <p:cNvSpPr txBox="1"/>
          <p:nvPr userDrawn="1"/>
        </p:nvSpPr>
        <p:spPr>
          <a:xfrm>
            <a:off x="742950" y="6402085"/>
            <a:ext cx="2743200" cy="36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100">
                <a:solidFill>
                  <a:schemeClr val="bg1">
                    <a:lumMod val="50000"/>
                  </a:schemeClr>
                </a:solidFill>
              </a:rPr>
              <a:t>Technische Hochschule Mittelhessen</a:t>
            </a:r>
            <a:endParaRPr lang="LID4096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5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svg"/><Relationship Id="rId7" Type="http://schemas.openxmlformats.org/officeDocument/2006/relationships/image" Target="../media/image11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47.jpe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1.png"/><Relationship Id="rId4" Type="http://schemas.microsoft.com/office/2007/relationships/hdphoto" Target="../media/hdphoto20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2.png"/></Relationships>
</file>

<file path=ppt/slides/_rels/slide14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2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8.svg"/><Relationship Id="rId7" Type="http://schemas.microsoft.com/office/2007/relationships/hdphoto" Target="../media/hdphoto21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microsoft.com/office/2007/relationships/hdphoto" Target="../media/hdphoto26.wdp"/><Relationship Id="rId4" Type="http://schemas.openxmlformats.org/officeDocument/2006/relationships/image" Target="../media/image165.png"/><Relationship Id="rId9" Type="http://schemas.openxmlformats.org/officeDocument/2006/relationships/image" Target="../media/image12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5.pn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5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microsoft.com/office/2007/relationships/hdphoto" Target="../media/hdphoto7.wdp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83.png"/><Relationship Id="rId7" Type="http://schemas.openxmlformats.org/officeDocument/2006/relationships/image" Target="../media/image13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9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38.svg"/><Relationship Id="rId10" Type="http://schemas.openxmlformats.org/officeDocument/2006/relationships/image" Target="../media/image194.png"/><Relationship Id="rId4" Type="http://schemas.openxmlformats.org/officeDocument/2006/relationships/image" Target="../media/image137.png"/><Relationship Id="rId9" Type="http://schemas.openxmlformats.org/officeDocument/2006/relationships/image" Target="../media/image193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2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4.svg"/><Relationship Id="rId7" Type="http://schemas.openxmlformats.org/officeDocument/2006/relationships/image" Target="../media/image42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svg"/><Relationship Id="rId7" Type="http://schemas.openxmlformats.org/officeDocument/2006/relationships/image" Target="../media/image42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6.svg"/><Relationship Id="rId10" Type="http://schemas.openxmlformats.org/officeDocument/2006/relationships/image" Target="../media/image47.jpeg"/><Relationship Id="rId4" Type="http://schemas.openxmlformats.org/officeDocument/2006/relationships/image" Target="../media/image45.png"/><Relationship Id="rId9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svg"/><Relationship Id="rId7" Type="http://schemas.openxmlformats.org/officeDocument/2006/relationships/image" Target="../media/image42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6.svg"/><Relationship Id="rId10" Type="http://schemas.openxmlformats.org/officeDocument/2006/relationships/image" Target="../media/image47.jpeg"/><Relationship Id="rId4" Type="http://schemas.openxmlformats.org/officeDocument/2006/relationships/image" Target="../media/image45.png"/><Relationship Id="rId9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svg"/><Relationship Id="rId7" Type="http://schemas.openxmlformats.org/officeDocument/2006/relationships/image" Target="../media/image42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6.svg"/><Relationship Id="rId10" Type="http://schemas.openxmlformats.org/officeDocument/2006/relationships/image" Target="../media/image47.jpeg"/><Relationship Id="rId4" Type="http://schemas.openxmlformats.org/officeDocument/2006/relationships/image" Target="../media/image45.png"/><Relationship Id="rId9" Type="http://schemas.microsoft.com/office/2007/relationships/hdphoto" Target="../media/hdphoto7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svg"/><Relationship Id="rId7" Type="http://schemas.openxmlformats.org/officeDocument/2006/relationships/image" Target="../media/image42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6.svg"/><Relationship Id="rId10" Type="http://schemas.openxmlformats.org/officeDocument/2006/relationships/image" Target="../media/image49.jpeg"/><Relationship Id="rId4" Type="http://schemas.openxmlformats.org/officeDocument/2006/relationships/image" Target="../media/image45.png"/><Relationship Id="rId9" Type="http://schemas.microsoft.com/office/2007/relationships/hdphoto" Target="../media/hdphoto7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10.wdp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microsoft.com/office/2007/relationships/hdphoto" Target="../media/hdphoto15.wdp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microsoft.com/office/2007/relationships/hdphoto" Target="../media/hdphoto16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3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84.png"/><Relationship Id="rId7" Type="http://schemas.openxmlformats.org/officeDocument/2006/relationships/image" Target="../media/image4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5.sv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7" Type="http://schemas.openxmlformats.org/officeDocument/2006/relationships/image" Target="../media/image97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microsoft.com/office/2007/relationships/hdphoto" Target="../media/hdphoto18.wdp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svg"/><Relationship Id="rId7" Type="http://schemas.openxmlformats.org/officeDocument/2006/relationships/image" Target="../media/image11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svg"/><Relationship Id="rId7" Type="http://schemas.openxmlformats.org/officeDocument/2006/relationships/image" Target="../media/image11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5CD3B51-F6A5-48CA-B420-B23910F2D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9174"/>
            <a:ext cx="9144000" cy="5620706"/>
          </a:xfrm>
        </p:spPr>
        <p:txBody>
          <a:bodyPr anchor="ctr">
            <a:normAutofit/>
          </a:bodyPr>
          <a:lstStyle/>
          <a:p>
            <a:pPr algn="ctr" rtl="0" fontAlgn="base"/>
            <a:r>
              <a:rPr lang="de-DE" sz="4400">
                <a:latin typeface="+mj-lt"/>
              </a:rPr>
              <a:t>Abschlusspräsentation</a:t>
            </a:r>
          </a:p>
          <a:p>
            <a:pPr algn="ctr" rtl="0" fontAlgn="base"/>
            <a:endParaRPr lang="de-DE" sz="2000" b="0" i="0" u="none" strike="noStrike">
              <a:solidFill>
                <a:srgbClr val="000000"/>
              </a:solidFill>
              <a:effectLst/>
              <a:latin typeface="+mj-lt"/>
            </a:endParaRPr>
          </a:p>
          <a:p>
            <a:pPr algn="ctr" rtl="0" fontAlgn="base"/>
            <a:r>
              <a:rPr lang="de-DE" sz="2800" b="0" i="0" u="none" strike="noStrike">
                <a:solidFill>
                  <a:srgbClr val="000000"/>
                </a:solidFill>
                <a:effectLst/>
                <a:latin typeface="+mj-lt"/>
              </a:rPr>
              <a:t>Softwaretechnik-Praktikum (SWT-P)</a:t>
            </a:r>
            <a:r>
              <a:rPr lang="en-US" sz="2800" b="0" i="0">
                <a:effectLst/>
                <a:latin typeface="+mj-lt"/>
              </a:rPr>
              <a:t>​</a:t>
            </a:r>
          </a:p>
          <a:p>
            <a:pPr algn="ctr" rtl="0" fontAlgn="base"/>
            <a:r>
              <a:rPr lang="de-DE" sz="2000" b="0" i="0" u="none" strike="noStrike">
                <a:solidFill>
                  <a:srgbClr val="000000"/>
                </a:solidFill>
                <a:effectLst/>
                <a:latin typeface="+mj-lt"/>
              </a:rPr>
              <a:t>(CS1023)</a:t>
            </a:r>
            <a:r>
              <a:rPr lang="en-US" sz="2000" b="0" i="0">
                <a:effectLst/>
                <a:latin typeface="+mj-lt"/>
              </a:rPr>
              <a:t>​</a:t>
            </a:r>
          </a:p>
          <a:p>
            <a:pPr algn="ctr" rtl="0" fontAlgn="base"/>
            <a:r>
              <a:rPr lang="de-DE" sz="2800" b="0" i="0" u="none" strike="noStrike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2800" b="0" i="0">
                <a:effectLst/>
                <a:latin typeface="+mj-lt"/>
              </a:rPr>
              <a:t>​</a:t>
            </a:r>
          </a:p>
          <a:p>
            <a:pPr algn="ctr" rtl="0" fontAlgn="base"/>
            <a:r>
              <a:rPr lang="de-DE" sz="2800" b="0" i="0" u="none" strike="noStrike">
                <a:solidFill>
                  <a:srgbClr val="000000"/>
                </a:solidFill>
                <a:effectLst/>
                <a:latin typeface="+mj-lt"/>
              </a:rPr>
              <a:t>SS 2020</a:t>
            </a:r>
            <a:r>
              <a:rPr lang="en-US" sz="2800" b="0" i="0">
                <a:effectLst/>
                <a:latin typeface="+mj-lt"/>
              </a:rPr>
              <a:t>​</a:t>
            </a:r>
          </a:p>
          <a:p>
            <a:pPr algn="ctr" rtl="0" fontAlgn="base"/>
            <a:r>
              <a:rPr lang="de-DE" sz="2800" b="0" i="0" u="none" strike="noStrike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2800" b="0" i="0">
                <a:effectLst/>
                <a:latin typeface="+mj-lt"/>
              </a:rPr>
              <a:t>​</a:t>
            </a:r>
          </a:p>
          <a:p>
            <a:pPr algn="ctr" rtl="0" fontAlgn="base"/>
            <a:r>
              <a:rPr lang="de-DE" sz="2000" b="0" i="0" u="none" strike="noStrike">
                <a:solidFill>
                  <a:srgbClr val="000000"/>
                </a:solidFill>
                <a:effectLst/>
                <a:latin typeface="+mj-lt"/>
              </a:rPr>
              <a:t>Thema:</a:t>
            </a:r>
            <a:r>
              <a:rPr lang="en-US" sz="2000" b="0" i="0">
                <a:effectLst/>
                <a:latin typeface="+mj-lt"/>
              </a:rPr>
              <a:t>​</a:t>
            </a:r>
          </a:p>
          <a:p>
            <a:pPr algn="ctr" rtl="0" fontAlgn="base"/>
            <a:r>
              <a:rPr lang="de-DE" sz="2800" b="0" i="0" u="none" strike="noStrike">
                <a:solidFill>
                  <a:srgbClr val="000000"/>
                </a:solidFill>
                <a:effectLst/>
                <a:latin typeface="+mj-lt"/>
              </a:rPr>
              <a:t>Data Analytics</a:t>
            </a:r>
            <a:r>
              <a:rPr lang="en-US" sz="2800" b="0" i="0">
                <a:effectLst/>
                <a:latin typeface="+mj-lt"/>
              </a:rPr>
              <a:t>​</a:t>
            </a:r>
          </a:p>
          <a:p>
            <a:pPr algn="ctr" rtl="0" fontAlgn="base"/>
            <a:r>
              <a:rPr lang="en-US" sz="1800" b="0" i="0" err="1">
                <a:effectLst/>
                <a:latin typeface="+mj-lt"/>
              </a:rPr>
              <a:t>Automatisierte</a:t>
            </a:r>
            <a:r>
              <a:rPr lang="en-US" sz="1800" b="0" i="0">
                <a:effectLst/>
                <a:latin typeface="+mj-lt"/>
              </a:rPr>
              <a:t> </a:t>
            </a:r>
            <a:r>
              <a:rPr lang="en-US" sz="1800" b="0" i="0" err="1">
                <a:effectLst/>
                <a:latin typeface="+mj-lt"/>
              </a:rPr>
              <a:t>Datenverarbeitung</a:t>
            </a:r>
            <a:r>
              <a:rPr lang="en-US" sz="1800" b="0" i="0">
                <a:effectLst/>
                <a:latin typeface="+mj-lt"/>
              </a:rPr>
              <a:t> </a:t>
            </a:r>
          </a:p>
          <a:p>
            <a:pPr algn="ctr" rtl="0" fontAlgn="base"/>
            <a:r>
              <a:rPr lang="en-US" sz="1800" err="1">
                <a:latin typeface="+mj-lt"/>
              </a:rPr>
              <a:t>f</a:t>
            </a:r>
            <a:r>
              <a:rPr lang="en-US" sz="1800" b="0" i="0" err="1">
                <a:effectLst/>
                <a:latin typeface="+mj-lt"/>
              </a:rPr>
              <a:t>ür</a:t>
            </a:r>
            <a:r>
              <a:rPr lang="en-US" sz="1800" b="0" i="0">
                <a:effectLst/>
                <a:latin typeface="+mj-lt"/>
              </a:rPr>
              <a:t> die </a:t>
            </a:r>
            <a:r>
              <a:rPr lang="en-US" sz="1800" b="0" i="0" err="1">
                <a:effectLst/>
                <a:latin typeface="+mj-lt"/>
              </a:rPr>
              <a:t>Präsentation</a:t>
            </a:r>
            <a:r>
              <a:rPr lang="en-US" sz="1800" b="0" i="0">
                <a:effectLst/>
                <a:latin typeface="+mj-lt"/>
              </a:rPr>
              <a:t> von </a:t>
            </a:r>
            <a:r>
              <a:rPr lang="en-US" sz="1800" b="0" i="0" err="1">
                <a:effectLst/>
                <a:latin typeface="+mj-lt"/>
              </a:rPr>
              <a:t>Daten</a:t>
            </a:r>
            <a:r>
              <a:rPr lang="en-US" sz="1800" b="0" i="0">
                <a:effectLst/>
                <a:latin typeface="+mj-lt"/>
              </a:rPr>
              <a:t> in Form </a:t>
            </a:r>
            <a:r>
              <a:rPr lang="en-US" sz="1800" b="0" i="0" err="1">
                <a:effectLst/>
                <a:latin typeface="+mj-lt"/>
              </a:rPr>
              <a:t>eines</a:t>
            </a:r>
            <a:r>
              <a:rPr lang="en-US" sz="1800" b="0" i="0">
                <a:effectLst/>
                <a:latin typeface="+mj-lt"/>
              </a:rPr>
              <a:t> Videos</a:t>
            </a:r>
          </a:p>
        </p:txBody>
      </p:sp>
    </p:spTree>
    <p:extLst>
      <p:ext uri="{BB962C8B-B14F-4D97-AF65-F5344CB8AC3E}">
        <p14:creationId xmlns:p14="http://schemas.microsoft.com/office/powerpoint/2010/main" val="298155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0671D45-E207-4921-A98D-CD6F002D2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7" r="8301"/>
          <a:stretch/>
        </p:blipFill>
        <p:spPr>
          <a:xfrm>
            <a:off x="602246" y="2514600"/>
            <a:ext cx="5945642" cy="262053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1FEBCBF-817C-4CC3-9413-3BAA6766C8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7" t="50015" r="8301" b="25560"/>
          <a:stretch/>
        </p:blipFill>
        <p:spPr>
          <a:xfrm>
            <a:off x="602246" y="3825240"/>
            <a:ext cx="5945642" cy="64008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A7FF49B1-6E0E-42D8-8C88-B0F1AA822D19}"/>
              </a:ext>
            </a:extLst>
          </p:cNvPr>
          <p:cNvSpPr/>
          <p:nvPr/>
        </p:nvSpPr>
        <p:spPr>
          <a:xfrm>
            <a:off x="7994009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9385C5-4C8A-4F5F-A914-307B169A5FC2}"/>
              </a:ext>
            </a:extLst>
          </p:cNvPr>
          <p:cNvSpPr/>
          <p:nvPr/>
        </p:nvSpPr>
        <p:spPr>
          <a:xfrm>
            <a:off x="0" y="704675"/>
            <a:ext cx="830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4AF2A3-7274-4066-B012-410AF6E3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Projektverwaltung mit GitHub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1AAD8E-09C5-4312-890A-A92E441C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10</a:t>
            </a:fld>
            <a:endParaRPr lang="LID4096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8CC4D7-848E-4B8C-B527-DA2269AB9D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" t="53906" r="44326" b="36684"/>
          <a:stretch/>
        </p:blipFill>
        <p:spPr>
          <a:xfrm>
            <a:off x="6629400" y="2610201"/>
            <a:ext cx="4724400" cy="320751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4BF26E-596E-4185-8780-B10A709A8F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52503" r="28440" b="36445"/>
          <a:stretch/>
        </p:blipFill>
        <p:spPr>
          <a:xfrm>
            <a:off x="6629400" y="3190658"/>
            <a:ext cx="1563252" cy="387784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  <p:pic>
        <p:nvPicPr>
          <p:cNvPr id="17" name="Grafik 1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236B62-2902-4399-ABDB-CA14A9C4AC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2" t="62518" r="45451" b="26056"/>
          <a:stretch/>
        </p:blipFill>
        <p:spPr>
          <a:xfrm>
            <a:off x="6629400" y="3823181"/>
            <a:ext cx="926991" cy="365124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E3AD01E-E6C3-423C-AD03-F0A0D3B6C2E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848100" y="4005743"/>
            <a:ext cx="2781300" cy="284317"/>
          </a:xfrm>
          <a:prstGeom prst="straightConnector1">
            <a:avLst/>
          </a:prstGeom>
          <a:ln w="57150">
            <a:solidFill>
              <a:srgbClr val="2E9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9754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100</a:t>
            </a:fld>
            <a:endParaRPr lang="LID4096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F325F9F-E2D1-4DFE-B658-163AF055D7F7}"/>
              </a:ext>
            </a:extLst>
          </p:cNvPr>
          <p:cNvSpPr/>
          <p:nvPr/>
        </p:nvSpPr>
        <p:spPr>
          <a:xfrm>
            <a:off x="507355" y="5971571"/>
            <a:ext cx="916329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5" descr="Dokument">
            <a:extLst>
              <a:ext uri="{FF2B5EF4-FFF2-40B4-BE49-F238E27FC236}">
                <a16:creationId xmlns:a16="http://schemas.microsoft.com/office/drawing/2014/main" id="{6E4514B4-1124-43CD-8A76-457AA617B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18" y="4196786"/>
            <a:ext cx="914400" cy="914400"/>
          </a:xfrm>
          <a:prstGeom prst="rect">
            <a:avLst/>
          </a:prstGeom>
        </p:spPr>
      </p:pic>
      <p:pic>
        <p:nvPicPr>
          <p:cNvPr id="23" name="Grafik 5" descr="Dokument">
            <a:extLst>
              <a:ext uri="{FF2B5EF4-FFF2-40B4-BE49-F238E27FC236}">
                <a16:creationId xmlns:a16="http://schemas.microsoft.com/office/drawing/2014/main" id="{B476D8EF-BB7D-4E44-8BB7-2A8DC8B40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8521" y="4196786"/>
            <a:ext cx="914400" cy="914400"/>
          </a:xfrm>
          <a:prstGeom prst="rect">
            <a:avLst/>
          </a:prstGeom>
        </p:spPr>
      </p:pic>
      <p:pic>
        <p:nvPicPr>
          <p:cNvPr id="24" name="Grafik 5" descr="Dokument">
            <a:extLst>
              <a:ext uri="{FF2B5EF4-FFF2-40B4-BE49-F238E27FC236}">
                <a16:creationId xmlns:a16="http://schemas.microsoft.com/office/drawing/2014/main" id="{ECAB66F5-7DAE-4F49-84A0-9973C29F1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0851" y="3357622"/>
            <a:ext cx="914400" cy="914400"/>
          </a:xfrm>
          <a:prstGeom prst="rect">
            <a:avLst/>
          </a:prstGeom>
        </p:spPr>
      </p:pic>
      <p:pic>
        <p:nvPicPr>
          <p:cNvPr id="7" name="Grafik 10" descr="Gebäudesteinmauer">
            <a:extLst>
              <a:ext uri="{FF2B5EF4-FFF2-40B4-BE49-F238E27FC236}">
                <a16:creationId xmlns:a16="http://schemas.microsoft.com/office/drawing/2014/main" id="{958A897F-40CB-48C5-BCE3-340EAF9FC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0142" y="3733799"/>
            <a:ext cx="1541361" cy="1541361"/>
          </a:xfrm>
          <a:prstGeom prst="rect">
            <a:avLst/>
          </a:prstGeom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1D968401-6F6A-43FF-93A7-E9512F46DEF4}"/>
              </a:ext>
            </a:extLst>
          </p:cNvPr>
          <p:cNvSpPr/>
          <p:nvPr/>
        </p:nvSpPr>
        <p:spPr>
          <a:xfrm>
            <a:off x="3536015" y="4056721"/>
            <a:ext cx="985522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6946355-CB12-43D0-9867-E34CBA588D0C}"/>
              </a:ext>
            </a:extLst>
          </p:cNvPr>
          <p:cNvSpPr/>
          <p:nvPr/>
        </p:nvSpPr>
        <p:spPr>
          <a:xfrm>
            <a:off x="7662389" y="4054792"/>
            <a:ext cx="985522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8" descr="Puzzle">
            <a:extLst>
              <a:ext uri="{FF2B5EF4-FFF2-40B4-BE49-F238E27FC236}">
                <a16:creationId xmlns:a16="http://schemas.microsoft.com/office/drawing/2014/main" id="{D079F6AA-6B0E-4B55-8CF9-EF33DD352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4116" y="3801321"/>
            <a:ext cx="1290577" cy="131951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D79D842B-B927-478B-B4F7-F4B67F91BC6F}"/>
              </a:ext>
            </a:extLst>
          </p:cNvPr>
          <p:cNvSpPr txBox="1"/>
          <p:nvPr/>
        </p:nvSpPr>
        <p:spPr>
          <a:xfrm>
            <a:off x="1300223" y="527419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000"/>
              <a:t>Quellcode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C26DFF8-B02F-42BC-AE71-0AC75E89637A}"/>
              </a:ext>
            </a:extLst>
          </p:cNvPr>
          <p:cNvSpPr txBox="1"/>
          <p:nvPr/>
        </p:nvSpPr>
        <p:spPr>
          <a:xfrm>
            <a:off x="5013767" y="527419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000"/>
              <a:t>Produktions-Build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5BAA9F6-15A2-4401-ADB4-5B5C61BFACCF}"/>
              </a:ext>
            </a:extLst>
          </p:cNvPr>
          <p:cNvSpPr txBox="1"/>
          <p:nvPr/>
        </p:nvSpPr>
        <p:spPr>
          <a:xfrm>
            <a:off x="8920223" y="5274197"/>
            <a:ext cx="23477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000">
                <a:cs typeface="Arial"/>
              </a:rPr>
              <a:t>WordPress-Plugin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AADFCDA-752E-4787-B9BB-7A09F001399E}"/>
              </a:ext>
            </a:extLst>
          </p:cNvPr>
          <p:cNvSpPr/>
          <p:nvPr/>
        </p:nvSpPr>
        <p:spPr>
          <a:xfrm>
            <a:off x="3015204" y="2518458"/>
            <a:ext cx="1871240" cy="48227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ECFA470-DACB-4130-B181-7A8CDEF4B7A0}"/>
              </a:ext>
            </a:extLst>
          </p:cNvPr>
          <p:cNvSpPr txBox="1"/>
          <p:nvPr/>
        </p:nvSpPr>
        <p:spPr>
          <a:xfrm>
            <a:off x="3073199" y="2561984"/>
            <a:ext cx="17304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i="1"/>
              <a:t>npm run build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D171101C-AAC9-41FB-BB0F-5D3E678E8158}"/>
              </a:ext>
            </a:extLst>
          </p:cNvPr>
          <p:cNvSpPr/>
          <p:nvPr/>
        </p:nvSpPr>
        <p:spPr>
          <a:xfrm>
            <a:off x="5899229" y="1631066"/>
            <a:ext cx="4301922" cy="1369671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859B52-562A-4A28-92DD-AFD82BF4E9A2}"/>
              </a:ext>
            </a:extLst>
          </p:cNvPr>
          <p:cNvSpPr txBox="1"/>
          <p:nvPr/>
        </p:nvSpPr>
        <p:spPr>
          <a:xfrm>
            <a:off x="6005452" y="1684236"/>
            <a:ext cx="4247905" cy="131379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000">
                <a:cs typeface="Arial"/>
              </a:rPr>
              <a:t>Unterordner in "</a:t>
            </a:r>
            <a:r>
              <a:rPr lang="de-DE" sz="2000" err="1">
                <a:cs typeface="Arial"/>
              </a:rPr>
              <a:t>plugins</a:t>
            </a:r>
            <a:r>
              <a:rPr lang="de-DE" sz="2000">
                <a:cs typeface="Arial"/>
              </a:rPr>
              <a:t>"-Ordner erstellen</a:t>
            </a:r>
            <a:endParaRPr lang="en-US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de-DE" sz="2000" err="1">
                <a:cs typeface="Arial"/>
              </a:rPr>
              <a:t>js</a:t>
            </a:r>
            <a:r>
              <a:rPr lang="de-DE" sz="2000">
                <a:cs typeface="Arial"/>
              </a:rPr>
              <a:t>-Skripts reinkopieren</a:t>
            </a:r>
            <a:endParaRPr lang="de-DE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de-DE" sz="2000">
                <a:cs typeface="Arial"/>
              </a:rPr>
              <a:t>PHP-Skript schreiben</a:t>
            </a:r>
            <a:endParaRPr lang="de-DE">
              <a:cs typeface="Arial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BA52F3D-2FF3-4F98-9D0D-AE905EA22868}"/>
              </a:ext>
            </a:extLst>
          </p:cNvPr>
          <p:cNvCxnSpPr/>
          <p:nvPr/>
        </p:nvCxnSpPr>
        <p:spPr>
          <a:xfrm>
            <a:off x="3941179" y="3135774"/>
            <a:ext cx="0" cy="993493"/>
          </a:xfrm>
          <a:prstGeom prst="straightConnector1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9D2CC02-8C72-4DED-9570-F5956C7E6E01}"/>
              </a:ext>
            </a:extLst>
          </p:cNvPr>
          <p:cNvCxnSpPr>
            <a:cxnSpLocks/>
          </p:cNvCxnSpPr>
          <p:nvPr/>
        </p:nvCxnSpPr>
        <p:spPr>
          <a:xfrm>
            <a:off x="8050191" y="3135774"/>
            <a:ext cx="0" cy="993493"/>
          </a:xfrm>
          <a:prstGeom prst="straightConnector1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A9F981A3-B25F-4393-BC37-ADAB329A3EEC}"/>
              </a:ext>
            </a:extLst>
          </p:cNvPr>
          <p:cNvSpPr/>
          <p:nvPr/>
        </p:nvSpPr>
        <p:spPr>
          <a:xfrm>
            <a:off x="8034157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769A6B4-E3CA-4A7D-82DC-44451C9CAA67}"/>
              </a:ext>
            </a:extLst>
          </p:cNvPr>
          <p:cNvSpPr/>
          <p:nvPr/>
        </p:nvSpPr>
        <p:spPr>
          <a:xfrm>
            <a:off x="-1" y="704675"/>
            <a:ext cx="834163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DFE73F6-AB0B-416F-844C-4D5CEA33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React-App als WordPress-Plugin</a:t>
            </a:r>
          </a:p>
        </p:txBody>
      </p:sp>
      <p:pic>
        <p:nvPicPr>
          <p:cNvPr id="11" name="Grafik 19" descr="Schlägel und Eisen">
            <a:extLst>
              <a:ext uri="{FF2B5EF4-FFF2-40B4-BE49-F238E27FC236}">
                <a16:creationId xmlns:a16="http://schemas.microsoft.com/office/drawing/2014/main" id="{353AC7A8-876C-4FB2-8E56-743551DA4A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5928" y="3558371"/>
            <a:ext cx="615387" cy="6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141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101</a:t>
            </a:fld>
            <a:endParaRPr lang="LID4096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ED81E76-3C10-4588-BC3B-08280E2663D5}"/>
              </a:ext>
            </a:extLst>
          </p:cNvPr>
          <p:cNvSpPr/>
          <p:nvPr/>
        </p:nvSpPr>
        <p:spPr>
          <a:xfrm>
            <a:off x="7243221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2353AD3-EEF5-47C3-9C85-64F04DAAFACF}"/>
              </a:ext>
            </a:extLst>
          </p:cNvPr>
          <p:cNvSpPr/>
          <p:nvPr/>
        </p:nvSpPr>
        <p:spPr>
          <a:xfrm>
            <a:off x="-1" y="704675"/>
            <a:ext cx="7550694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B2C98BB-CA60-4501-8791-259D8ED2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PHP-Skript - Besonderheiten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F325F9F-E2D1-4DFE-B658-163AF055D7F7}"/>
              </a:ext>
            </a:extLst>
          </p:cNvPr>
          <p:cNvSpPr/>
          <p:nvPr/>
        </p:nvSpPr>
        <p:spPr>
          <a:xfrm>
            <a:off x="507355" y="5971571"/>
            <a:ext cx="916329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732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102</a:t>
            </a:fld>
            <a:endParaRPr lang="LID4096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ED81E76-3C10-4588-BC3B-08280E2663D5}"/>
              </a:ext>
            </a:extLst>
          </p:cNvPr>
          <p:cNvSpPr/>
          <p:nvPr/>
        </p:nvSpPr>
        <p:spPr>
          <a:xfrm>
            <a:off x="7243221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2353AD3-EEF5-47C3-9C85-64F04DAAFACF}"/>
              </a:ext>
            </a:extLst>
          </p:cNvPr>
          <p:cNvSpPr/>
          <p:nvPr/>
        </p:nvSpPr>
        <p:spPr>
          <a:xfrm>
            <a:off x="-1" y="704675"/>
            <a:ext cx="7550694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B2C98BB-CA60-4501-8791-259D8ED2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PHP-Skript - Besonderheiten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F325F9F-E2D1-4DFE-B658-163AF055D7F7}"/>
              </a:ext>
            </a:extLst>
          </p:cNvPr>
          <p:cNvSpPr/>
          <p:nvPr/>
        </p:nvSpPr>
        <p:spPr>
          <a:xfrm>
            <a:off x="507355" y="5971571"/>
            <a:ext cx="916329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FC435F3-3C89-4CFB-A163-7C20D798E88E}"/>
              </a:ext>
            </a:extLst>
          </p:cNvPr>
          <p:cNvSpPr txBox="1"/>
          <p:nvPr/>
        </p:nvSpPr>
        <p:spPr>
          <a:xfrm>
            <a:off x="422477" y="2621665"/>
            <a:ext cx="31772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rgbClr val="2E97C5"/>
              </a:buClr>
              <a:buFont typeface="Wingdings" panose="05000000000000000000" pitchFamily="2" charset="2"/>
              <a:buChar char="Ø"/>
            </a:pPr>
            <a:r>
              <a:rPr lang="de-DE" sz="2400"/>
              <a:t>"root"-div für React</a:t>
            </a:r>
          </a:p>
        </p:txBody>
      </p:sp>
    </p:spTree>
    <p:extLst>
      <p:ext uri="{BB962C8B-B14F-4D97-AF65-F5344CB8AC3E}">
        <p14:creationId xmlns:p14="http://schemas.microsoft.com/office/powerpoint/2010/main" val="15138079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103</a:t>
            </a:fld>
            <a:endParaRPr lang="LID4096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ED81E76-3C10-4588-BC3B-08280E2663D5}"/>
              </a:ext>
            </a:extLst>
          </p:cNvPr>
          <p:cNvSpPr/>
          <p:nvPr/>
        </p:nvSpPr>
        <p:spPr>
          <a:xfrm>
            <a:off x="7243221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2353AD3-EEF5-47C3-9C85-64F04DAAFACF}"/>
              </a:ext>
            </a:extLst>
          </p:cNvPr>
          <p:cNvSpPr/>
          <p:nvPr/>
        </p:nvSpPr>
        <p:spPr>
          <a:xfrm>
            <a:off x="-1" y="704675"/>
            <a:ext cx="7550694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B2C98BB-CA60-4501-8791-259D8ED2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PHP-Skript - Besonderheiten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F325F9F-E2D1-4DFE-B658-163AF055D7F7}"/>
              </a:ext>
            </a:extLst>
          </p:cNvPr>
          <p:cNvSpPr/>
          <p:nvPr/>
        </p:nvSpPr>
        <p:spPr>
          <a:xfrm>
            <a:off x="507355" y="5971571"/>
            <a:ext cx="916329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F57BF59E-D4BA-4941-8867-F6EC8CC20E2F}"/>
              </a:ext>
            </a:extLst>
          </p:cNvPr>
          <p:cNvSpPr/>
          <p:nvPr/>
        </p:nvSpPr>
        <p:spPr>
          <a:xfrm>
            <a:off x="3678770" y="2607956"/>
            <a:ext cx="946939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14">
            <a:extLst>
              <a:ext uri="{FF2B5EF4-FFF2-40B4-BE49-F238E27FC236}">
                <a16:creationId xmlns:a16="http://schemas.microsoft.com/office/drawing/2014/main" id="{B92662F7-191B-4A1B-855C-6BF5926C5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 b="53067"/>
          <a:stretch/>
        </p:blipFill>
        <p:spPr>
          <a:xfrm>
            <a:off x="4791917" y="2036309"/>
            <a:ext cx="7295918" cy="1701122"/>
          </a:xfrm>
          <a:prstGeom prst="rect">
            <a:avLst/>
          </a:prstGeom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7893D1C-776D-4958-828A-2F2C68E71F30}"/>
              </a:ext>
            </a:extLst>
          </p:cNvPr>
          <p:cNvSpPr txBox="1"/>
          <p:nvPr/>
        </p:nvSpPr>
        <p:spPr>
          <a:xfrm>
            <a:off x="422477" y="2621665"/>
            <a:ext cx="31772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rgbClr val="2E97C5"/>
              </a:buClr>
              <a:buFont typeface="Wingdings" panose="05000000000000000000" pitchFamily="2" charset="2"/>
              <a:buChar char="Ø"/>
            </a:pPr>
            <a:r>
              <a:rPr lang="de-DE" sz="2400"/>
              <a:t>"root"-div für React</a:t>
            </a:r>
          </a:p>
        </p:txBody>
      </p:sp>
    </p:spTree>
    <p:extLst>
      <p:ext uri="{BB962C8B-B14F-4D97-AF65-F5344CB8AC3E}">
        <p14:creationId xmlns:p14="http://schemas.microsoft.com/office/powerpoint/2010/main" val="36799545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104</a:t>
            </a:fld>
            <a:endParaRPr lang="LID4096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ED81E76-3C10-4588-BC3B-08280E2663D5}"/>
              </a:ext>
            </a:extLst>
          </p:cNvPr>
          <p:cNvSpPr/>
          <p:nvPr/>
        </p:nvSpPr>
        <p:spPr>
          <a:xfrm>
            <a:off x="7243221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2353AD3-EEF5-47C3-9C85-64F04DAAFACF}"/>
              </a:ext>
            </a:extLst>
          </p:cNvPr>
          <p:cNvSpPr/>
          <p:nvPr/>
        </p:nvSpPr>
        <p:spPr>
          <a:xfrm>
            <a:off x="-1" y="704675"/>
            <a:ext cx="7550694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B2C98BB-CA60-4501-8791-259D8ED2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PHP-Skript - Besonderheiten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F325F9F-E2D1-4DFE-B658-163AF055D7F7}"/>
              </a:ext>
            </a:extLst>
          </p:cNvPr>
          <p:cNvSpPr/>
          <p:nvPr/>
        </p:nvSpPr>
        <p:spPr>
          <a:xfrm>
            <a:off x="507355" y="5971571"/>
            <a:ext cx="916329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F57BF59E-D4BA-4941-8867-F6EC8CC20E2F}"/>
              </a:ext>
            </a:extLst>
          </p:cNvPr>
          <p:cNvSpPr/>
          <p:nvPr/>
        </p:nvSpPr>
        <p:spPr>
          <a:xfrm>
            <a:off x="3678770" y="2607956"/>
            <a:ext cx="946939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14">
            <a:extLst>
              <a:ext uri="{FF2B5EF4-FFF2-40B4-BE49-F238E27FC236}">
                <a16:creationId xmlns:a16="http://schemas.microsoft.com/office/drawing/2014/main" id="{B92662F7-191B-4A1B-855C-6BF5926C5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 b="53067"/>
          <a:stretch/>
        </p:blipFill>
        <p:spPr>
          <a:xfrm>
            <a:off x="4791917" y="2036309"/>
            <a:ext cx="7295918" cy="1701122"/>
          </a:xfrm>
          <a:prstGeom prst="rect">
            <a:avLst/>
          </a:prstGeom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6C4DA0B-F837-40DA-BD05-49B0C1E9001E}"/>
              </a:ext>
            </a:extLst>
          </p:cNvPr>
          <p:cNvSpPr txBox="1"/>
          <p:nvPr/>
        </p:nvSpPr>
        <p:spPr>
          <a:xfrm>
            <a:off x="422477" y="2621665"/>
            <a:ext cx="31772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rgbClr val="2E97C5"/>
              </a:buClr>
              <a:buFont typeface="Wingdings" panose="05000000000000000000" pitchFamily="2" charset="2"/>
              <a:buChar char="Ø"/>
            </a:pPr>
            <a:r>
              <a:rPr lang="de-DE" sz="2400"/>
              <a:t>"root"-div für React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FC20E4B-A6DE-439B-BAEB-EB6EF9D9421A}"/>
              </a:ext>
            </a:extLst>
          </p:cNvPr>
          <p:cNvSpPr txBox="1"/>
          <p:nvPr/>
        </p:nvSpPr>
        <p:spPr>
          <a:xfrm>
            <a:off x="422477" y="4685816"/>
            <a:ext cx="29071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rgbClr val="2E97C5"/>
              </a:buClr>
              <a:buFont typeface="Wingdings" panose="05000000000000000000" pitchFamily="2" charset="2"/>
              <a:buChar char="Ø"/>
            </a:pPr>
            <a:r>
              <a:rPr lang="de-DE" sz="2400">
                <a:cs typeface="Arial"/>
              </a:rPr>
              <a:t>JS-Skripts laden</a:t>
            </a:r>
          </a:p>
        </p:txBody>
      </p:sp>
    </p:spTree>
    <p:extLst>
      <p:ext uri="{BB962C8B-B14F-4D97-AF65-F5344CB8AC3E}">
        <p14:creationId xmlns:p14="http://schemas.microsoft.com/office/powerpoint/2010/main" val="2457327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105</a:t>
            </a:fld>
            <a:endParaRPr lang="LID4096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ED81E76-3C10-4588-BC3B-08280E2663D5}"/>
              </a:ext>
            </a:extLst>
          </p:cNvPr>
          <p:cNvSpPr/>
          <p:nvPr/>
        </p:nvSpPr>
        <p:spPr>
          <a:xfrm>
            <a:off x="7243221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2353AD3-EEF5-47C3-9C85-64F04DAAFACF}"/>
              </a:ext>
            </a:extLst>
          </p:cNvPr>
          <p:cNvSpPr/>
          <p:nvPr/>
        </p:nvSpPr>
        <p:spPr>
          <a:xfrm>
            <a:off x="-1" y="704675"/>
            <a:ext cx="7550694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B2C98BB-CA60-4501-8791-259D8ED2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PHP-Skript - Besonderheiten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F325F9F-E2D1-4DFE-B658-163AF055D7F7}"/>
              </a:ext>
            </a:extLst>
          </p:cNvPr>
          <p:cNvSpPr/>
          <p:nvPr/>
        </p:nvSpPr>
        <p:spPr>
          <a:xfrm>
            <a:off x="507355" y="5971571"/>
            <a:ext cx="916329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4">
            <a:extLst>
              <a:ext uri="{FF2B5EF4-FFF2-40B4-BE49-F238E27FC236}">
                <a16:creationId xmlns:a16="http://schemas.microsoft.com/office/drawing/2014/main" id="{0DAAEDF3-6FD7-4624-88C0-166D376FD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67" r="132" b="-267"/>
          <a:stretch/>
        </p:blipFill>
        <p:spPr>
          <a:xfrm>
            <a:off x="4791918" y="4235500"/>
            <a:ext cx="7295918" cy="1478818"/>
          </a:xfrm>
          <a:prstGeom prst="rect">
            <a:avLst/>
          </a:prstGeom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1B84258-E5AB-446E-88BA-C4334DECB1D1}"/>
              </a:ext>
            </a:extLst>
          </p:cNvPr>
          <p:cNvSpPr txBox="1"/>
          <p:nvPr/>
        </p:nvSpPr>
        <p:spPr>
          <a:xfrm>
            <a:off x="422477" y="2621665"/>
            <a:ext cx="31772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rgbClr val="2E97C5"/>
              </a:buClr>
              <a:buFont typeface="Wingdings" panose="05000000000000000000" pitchFamily="2" charset="2"/>
              <a:buChar char="Ø"/>
            </a:pPr>
            <a:r>
              <a:rPr lang="de-DE" sz="2400"/>
              <a:t>"root"-div für React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78DDF75-22B2-4BD2-9885-E4BCA02FAB39}"/>
              </a:ext>
            </a:extLst>
          </p:cNvPr>
          <p:cNvSpPr txBox="1"/>
          <p:nvPr/>
        </p:nvSpPr>
        <p:spPr>
          <a:xfrm>
            <a:off x="422477" y="4685816"/>
            <a:ext cx="29071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rgbClr val="2E97C5"/>
              </a:buClr>
              <a:buFont typeface="Wingdings" panose="05000000000000000000" pitchFamily="2" charset="2"/>
              <a:buChar char="Ø"/>
            </a:pPr>
            <a:r>
              <a:rPr lang="de-DE" sz="2400">
                <a:cs typeface="Arial"/>
              </a:rPr>
              <a:t>JS-Skripts laden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439163C3-B576-4FEE-B608-1BA527CAB79E}"/>
              </a:ext>
            </a:extLst>
          </p:cNvPr>
          <p:cNvSpPr/>
          <p:nvPr/>
        </p:nvSpPr>
        <p:spPr>
          <a:xfrm>
            <a:off x="3680699" y="4674037"/>
            <a:ext cx="946939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F57BF59E-D4BA-4941-8867-F6EC8CC20E2F}"/>
              </a:ext>
            </a:extLst>
          </p:cNvPr>
          <p:cNvSpPr/>
          <p:nvPr/>
        </p:nvSpPr>
        <p:spPr>
          <a:xfrm>
            <a:off x="3678770" y="2607956"/>
            <a:ext cx="946939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14">
            <a:extLst>
              <a:ext uri="{FF2B5EF4-FFF2-40B4-BE49-F238E27FC236}">
                <a16:creationId xmlns:a16="http://schemas.microsoft.com/office/drawing/2014/main" id="{B92662F7-191B-4A1B-855C-6BF5926C5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 b="53067"/>
          <a:stretch/>
        </p:blipFill>
        <p:spPr>
          <a:xfrm>
            <a:off x="4791917" y="2036309"/>
            <a:ext cx="7295918" cy="1701122"/>
          </a:xfrm>
          <a:prstGeom prst="rect">
            <a:avLst/>
          </a:prstGeom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52913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6A2A3098-E618-42E4-B64C-ACEDB6A3DD58}"/>
              </a:ext>
            </a:extLst>
          </p:cNvPr>
          <p:cNvSpPr/>
          <p:nvPr/>
        </p:nvSpPr>
        <p:spPr>
          <a:xfrm>
            <a:off x="3707935" y="4239384"/>
            <a:ext cx="553671" cy="553671"/>
          </a:xfrm>
          <a:prstGeom prst="flowChartConnector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9BBF094-153B-4EA2-AE42-D6493305C53F}"/>
              </a:ext>
            </a:extLst>
          </p:cNvPr>
          <p:cNvSpPr/>
          <p:nvPr/>
        </p:nvSpPr>
        <p:spPr>
          <a:xfrm>
            <a:off x="-1" y="4239381"/>
            <a:ext cx="3984772" cy="55367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34DEC13-FD5E-4520-9C33-14F0DE2BEFBE}"/>
              </a:ext>
            </a:extLst>
          </p:cNvPr>
          <p:cNvSpPr/>
          <p:nvPr/>
        </p:nvSpPr>
        <p:spPr>
          <a:xfrm>
            <a:off x="3965745" y="3267309"/>
            <a:ext cx="1123733" cy="10949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BBE5DF-8595-4FE2-8740-2B170E98A910}"/>
              </a:ext>
            </a:extLst>
          </p:cNvPr>
          <p:cNvSpPr/>
          <p:nvPr/>
        </p:nvSpPr>
        <p:spPr>
          <a:xfrm>
            <a:off x="0" y="3267309"/>
            <a:ext cx="4527612" cy="1094966"/>
          </a:xfrm>
          <a:prstGeom prst="rect">
            <a:avLst/>
          </a:prstGeom>
          <a:solidFill>
            <a:srgbClr val="2E9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FB79AF-EFE2-4F49-9932-FAE4E06B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63" y="1426853"/>
            <a:ext cx="10515600" cy="2852737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5F5F5"/>
                </a:solidFill>
              </a:rPr>
              <a:t>GUI-Demo</a:t>
            </a:r>
            <a:endParaRPr lang="LID4096">
              <a:solidFill>
                <a:srgbClr val="F5F5F5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BDB317-5F56-4280-804B-61BEBA344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763" y="4362275"/>
            <a:ext cx="10515600" cy="1500187"/>
          </a:xfrm>
        </p:spPr>
        <p:txBody>
          <a:bodyPr/>
          <a:lstStyle/>
          <a:p>
            <a:r>
              <a:rPr lang="de-DE"/>
              <a:t>David Martschenko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A1127C-978C-46CF-AB03-33827AD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988554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6A2A3098-E618-42E4-B64C-ACEDB6A3DD58}"/>
              </a:ext>
            </a:extLst>
          </p:cNvPr>
          <p:cNvSpPr/>
          <p:nvPr/>
        </p:nvSpPr>
        <p:spPr>
          <a:xfrm>
            <a:off x="3707935" y="4239384"/>
            <a:ext cx="553671" cy="553671"/>
          </a:xfrm>
          <a:prstGeom prst="flowChartConnector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9BBF094-153B-4EA2-AE42-D6493305C53F}"/>
              </a:ext>
            </a:extLst>
          </p:cNvPr>
          <p:cNvSpPr/>
          <p:nvPr/>
        </p:nvSpPr>
        <p:spPr>
          <a:xfrm>
            <a:off x="-1" y="4239381"/>
            <a:ext cx="3984772" cy="55367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34DEC13-FD5E-4520-9C33-14F0DE2BEFBE}"/>
              </a:ext>
            </a:extLst>
          </p:cNvPr>
          <p:cNvSpPr/>
          <p:nvPr/>
        </p:nvSpPr>
        <p:spPr>
          <a:xfrm>
            <a:off x="7652806" y="2495725"/>
            <a:ext cx="1915588" cy="1866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BBE5DF-8595-4FE2-8740-2B170E98A910}"/>
              </a:ext>
            </a:extLst>
          </p:cNvPr>
          <p:cNvSpPr/>
          <p:nvPr/>
        </p:nvSpPr>
        <p:spPr>
          <a:xfrm>
            <a:off x="0" y="2495725"/>
            <a:ext cx="8610600" cy="1866550"/>
          </a:xfrm>
          <a:prstGeom prst="rect">
            <a:avLst/>
          </a:prstGeom>
          <a:solidFill>
            <a:srgbClr val="2E9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FB79AF-EFE2-4F49-9932-FAE4E06B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63" y="1426853"/>
            <a:ext cx="10515600" cy="2852737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5F5F5"/>
                </a:solidFill>
              </a:rPr>
              <a:t>Datenaufbereitung für </a:t>
            </a:r>
            <a:r>
              <a:rPr lang="de-DE" err="1">
                <a:solidFill>
                  <a:srgbClr val="F5F5F5"/>
                </a:solidFill>
              </a:rPr>
              <a:t>Wordcloud</a:t>
            </a:r>
            <a:r>
              <a:rPr lang="de-DE">
                <a:solidFill>
                  <a:srgbClr val="F5F5F5"/>
                </a:solidFill>
              </a:rPr>
              <a:t> und Audio</a:t>
            </a:r>
            <a:endParaRPr lang="LID4096">
              <a:solidFill>
                <a:srgbClr val="F5F5F5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BDB317-5F56-4280-804B-61BEBA344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763" y="4362275"/>
            <a:ext cx="10515600" cy="1500187"/>
          </a:xfrm>
        </p:spPr>
        <p:txBody>
          <a:bodyPr/>
          <a:lstStyle/>
          <a:p>
            <a:r>
              <a:rPr lang="de-DE"/>
              <a:t>Tanja Gutsche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A1127C-978C-46CF-AB03-33827AD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107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876225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F98CC7FD-A72A-4CF2-84A0-EB88BFC3D192}"/>
              </a:ext>
            </a:extLst>
          </p:cNvPr>
          <p:cNvSpPr/>
          <p:nvPr/>
        </p:nvSpPr>
        <p:spPr>
          <a:xfrm>
            <a:off x="6766272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931C201-F94F-4ED9-977E-3AD6942DD126}"/>
              </a:ext>
            </a:extLst>
          </p:cNvPr>
          <p:cNvSpPr/>
          <p:nvPr/>
        </p:nvSpPr>
        <p:spPr>
          <a:xfrm>
            <a:off x="0" y="693814"/>
            <a:ext cx="7074568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77EFEFCF-D3BD-42B5-9E2D-158F05D3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9942" y="1613088"/>
            <a:ext cx="2718835" cy="420183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2C0852-B7C6-487F-97DB-24A4EC6AF5B8}"/>
              </a:ext>
            </a:extLst>
          </p:cNvPr>
          <p:cNvCxnSpPr>
            <a:cxnSpLocks/>
          </p:cNvCxnSpPr>
          <p:nvPr/>
        </p:nvCxnSpPr>
        <p:spPr>
          <a:xfrm flipH="1">
            <a:off x="4639059" y="2253992"/>
            <a:ext cx="3078442" cy="995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68ECFD7-7BD1-443D-9A56-7FBD596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</a:t>
            </a:r>
            <a:endParaRPr lang="en-US">
              <a:cs typeface="Calibri Light" panose="020F0302020204030204"/>
            </a:endParaRPr>
          </a:p>
        </p:txBody>
      </p:sp>
      <p:pic>
        <p:nvPicPr>
          <p:cNvPr id="8" name="Grafik 10">
            <a:extLst>
              <a:ext uri="{FF2B5EF4-FFF2-40B4-BE49-F238E27FC236}">
                <a16:creationId xmlns:a16="http://schemas.microsoft.com/office/drawing/2014/main" id="{606AB34D-41C6-43E6-B728-60103762EC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" t="35057" r="13035" b="56782"/>
          <a:stretch/>
        </p:blipFill>
        <p:spPr>
          <a:xfrm>
            <a:off x="2301832" y="3086100"/>
            <a:ext cx="2222543" cy="342900"/>
          </a:xfrm>
          <a:prstGeom prst="roundRect">
            <a:avLst/>
          </a:prstGeom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8A44BBE-BE1F-45AF-B61C-422972E4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108</a:t>
            </a:fld>
            <a:endParaRPr lang="LID4096"/>
          </a:p>
        </p:txBody>
      </p:sp>
      <p:pic>
        <p:nvPicPr>
          <p:cNvPr id="6" name="Grafik 10">
            <a:extLst>
              <a:ext uri="{FF2B5EF4-FFF2-40B4-BE49-F238E27FC236}">
                <a16:creationId xmlns:a16="http://schemas.microsoft.com/office/drawing/2014/main" id="{F99895BB-A245-44BB-9AB9-6AC6C260B8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49345" r="25090" b="42408"/>
          <a:stretch/>
        </p:blipFill>
        <p:spPr>
          <a:xfrm>
            <a:off x="2377440" y="3686476"/>
            <a:ext cx="1819175" cy="346509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42C0102-3ADB-4409-8A78-ABDEB9BFB714}"/>
              </a:ext>
            </a:extLst>
          </p:cNvPr>
          <p:cNvSpPr/>
          <p:nvPr/>
        </p:nvSpPr>
        <p:spPr>
          <a:xfrm>
            <a:off x="7728127" y="1573929"/>
            <a:ext cx="2576945" cy="1181100"/>
          </a:xfrm>
          <a:prstGeom prst="roundRect">
            <a:avLst/>
          </a:prstGeom>
          <a:noFill/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Berechnung &amp; Umwandlung von Daten</a:t>
            </a:r>
          </a:p>
        </p:txBody>
      </p:sp>
      <p:pic>
        <p:nvPicPr>
          <p:cNvPr id="7" name="Grafik 10">
            <a:extLst>
              <a:ext uri="{FF2B5EF4-FFF2-40B4-BE49-F238E27FC236}">
                <a16:creationId xmlns:a16="http://schemas.microsoft.com/office/drawing/2014/main" id="{BE43B7CD-9127-49E8-A0B0-A91DBFA3C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t="64235" r="25798" b="27748"/>
          <a:stretch/>
        </p:blipFill>
        <p:spPr>
          <a:xfrm>
            <a:off x="2367815" y="4312118"/>
            <a:ext cx="1809549" cy="336884"/>
          </a:xfrm>
          <a:prstGeom prst="roundRect">
            <a:avLst/>
          </a:prstGeom>
          <a:ln w="38100"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Rechteck: abgerundete Ecken 4">
            <a:extLst>
              <a:ext uri="{FF2B5EF4-FFF2-40B4-BE49-F238E27FC236}">
                <a16:creationId xmlns:a16="http://schemas.microsoft.com/office/drawing/2014/main" id="{F198256A-5DC1-4A22-A894-44A9426AE211}"/>
              </a:ext>
            </a:extLst>
          </p:cNvPr>
          <p:cNvSpPr/>
          <p:nvPr/>
        </p:nvSpPr>
        <p:spPr>
          <a:xfrm>
            <a:off x="7728127" y="3177098"/>
            <a:ext cx="2576945" cy="11811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Erstellung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der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Wordcloud</a:t>
            </a:r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446AFE-C647-4CB1-88DD-B3387346AC05}"/>
              </a:ext>
            </a:extLst>
          </p:cNvPr>
          <p:cNvCxnSpPr>
            <a:cxnSpLocks/>
          </p:cNvCxnSpPr>
          <p:nvPr/>
        </p:nvCxnSpPr>
        <p:spPr>
          <a:xfrm flipH="1">
            <a:off x="4371864" y="3867056"/>
            <a:ext cx="3335740" cy="5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rundete Ecken 4">
            <a:extLst>
              <a:ext uri="{FF2B5EF4-FFF2-40B4-BE49-F238E27FC236}">
                <a16:creationId xmlns:a16="http://schemas.microsoft.com/office/drawing/2014/main" id="{782439FE-FB9D-40D3-8D43-29503BC66911}"/>
              </a:ext>
            </a:extLst>
          </p:cNvPr>
          <p:cNvSpPr/>
          <p:nvPr/>
        </p:nvSpPr>
        <p:spPr>
          <a:xfrm>
            <a:off x="7728127" y="4849539"/>
            <a:ext cx="2576945" cy="11811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Generierung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der Audios</a:t>
            </a:r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08DF98-2C58-4D63-B761-876CFDB3390C}"/>
              </a:ext>
            </a:extLst>
          </p:cNvPr>
          <p:cNvCxnSpPr>
            <a:cxnSpLocks/>
          </p:cNvCxnSpPr>
          <p:nvPr/>
        </p:nvCxnSpPr>
        <p:spPr>
          <a:xfrm flipH="1" flipV="1">
            <a:off x="4381760" y="4535832"/>
            <a:ext cx="3355532" cy="9739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0946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F98CC7FD-A72A-4CF2-84A0-EB88BFC3D192}"/>
              </a:ext>
            </a:extLst>
          </p:cNvPr>
          <p:cNvSpPr/>
          <p:nvPr/>
        </p:nvSpPr>
        <p:spPr>
          <a:xfrm>
            <a:off x="8368978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931C201-F94F-4ED9-977E-3AD6942DD126}"/>
              </a:ext>
            </a:extLst>
          </p:cNvPr>
          <p:cNvSpPr/>
          <p:nvPr/>
        </p:nvSpPr>
        <p:spPr>
          <a:xfrm>
            <a:off x="-1" y="693814"/>
            <a:ext cx="867727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ECFD7-7BD1-443D-9A56-7FBD596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</a:t>
            </a:r>
            <a:r>
              <a:rPr lang="en-US">
                <a:ea typeface="+mj-lt"/>
                <a:cs typeface="+mj-lt"/>
              </a:rPr>
              <a:t>: Transform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77EFEFCF-D3BD-42B5-9E2D-158F05D3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9942" y="1613088"/>
            <a:ext cx="2718835" cy="420183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2C0852-B7C6-487F-97DB-24A4EC6AF5B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610100" y="3337956"/>
            <a:ext cx="2840936" cy="1013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42C0102-3ADB-4409-8A78-ABDEB9BFB714}"/>
              </a:ext>
            </a:extLst>
          </p:cNvPr>
          <p:cNvSpPr/>
          <p:nvPr/>
        </p:nvSpPr>
        <p:spPr>
          <a:xfrm>
            <a:off x="7451036" y="3760968"/>
            <a:ext cx="2576945" cy="1181100"/>
          </a:xfrm>
          <a:prstGeom prst="roundRect">
            <a:avLst/>
          </a:prstGeom>
          <a:noFill/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</a:rPr>
              <a:t>Berechnung &amp; Umwandlung von Daten</a:t>
            </a:r>
          </a:p>
        </p:txBody>
      </p:sp>
      <p:pic>
        <p:nvPicPr>
          <p:cNvPr id="8" name="Grafik 10">
            <a:extLst>
              <a:ext uri="{FF2B5EF4-FFF2-40B4-BE49-F238E27FC236}">
                <a16:creationId xmlns:a16="http://schemas.microsoft.com/office/drawing/2014/main" id="{606AB34D-41C6-43E6-B728-60103762EC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" t="35057" r="13035" b="56782"/>
          <a:stretch/>
        </p:blipFill>
        <p:spPr>
          <a:xfrm>
            <a:off x="2301832" y="3086100"/>
            <a:ext cx="2222543" cy="342900"/>
          </a:xfrm>
          <a:prstGeom prst="roundRect">
            <a:avLst/>
          </a:prstGeom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8A44BBE-BE1F-45AF-B61C-422972E4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109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3868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3881535-3A68-48BC-A9D1-B4E5656C7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7" r="8301"/>
          <a:stretch/>
        </p:blipFill>
        <p:spPr>
          <a:xfrm>
            <a:off x="602246" y="2514600"/>
            <a:ext cx="5945642" cy="262053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C86BC1B-5A92-4E90-93EF-D7531499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7" t="50015" r="8301" b="25560"/>
          <a:stretch/>
        </p:blipFill>
        <p:spPr>
          <a:xfrm>
            <a:off x="602246" y="3825240"/>
            <a:ext cx="5945642" cy="64008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A7FF49B1-6E0E-42D8-8C88-B0F1AA822D19}"/>
              </a:ext>
            </a:extLst>
          </p:cNvPr>
          <p:cNvSpPr/>
          <p:nvPr/>
        </p:nvSpPr>
        <p:spPr>
          <a:xfrm>
            <a:off x="7994009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9385C5-4C8A-4F5F-A914-307B169A5FC2}"/>
              </a:ext>
            </a:extLst>
          </p:cNvPr>
          <p:cNvSpPr/>
          <p:nvPr/>
        </p:nvSpPr>
        <p:spPr>
          <a:xfrm>
            <a:off x="0" y="704675"/>
            <a:ext cx="830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4AF2A3-7274-4066-B012-410AF6E3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Projektverwaltung mit GitHub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1AAD8E-09C5-4312-890A-A92E441C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11</a:t>
            </a:fld>
            <a:endParaRPr lang="LID4096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8CC4D7-848E-4B8C-B527-DA2269AB9D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" t="53906" r="44326" b="36684"/>
          <a:stretch/>
        </p:blipFill>
        <p:spPr>
          <a:xfrm>
            <a:off x="6629400" y="2610201"/>
            <a:ext cx="4724400" cy="320751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4BF26E-596E-4185-8780-B10A709A8F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52503" r="28440" b="36445"/>
          <a:stretch/>
        </p:blipFill>
        <p:spPr>
          <a:xfrm>
            <a:off x="6629400" y="3190658"/>
            <a:ext cx="1563252" cy="387784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  <p:pic>
        <p:nvPicPr>
          <p:cNvPr id="17" name="Grafik 1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236B62-2902-4399-ABDB-CA14A9C4AC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2" t="62518" r="45451" b="26056"/>
          <a:stretch/>
        </p:blipFill>
        <p:spPr>
          <a:xfrm>
            <a:off x="6629400" y="3823181"/>
            <a:ext cx="926991" cy="365124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DAC5264-800A-406A-93E0-23D544A582E7}"/>
              </a:ext>
            </a:extLst>
          </p:cNvPr>
          <p:cNvCxnSpPr>
            <a:cxnSpLocks/>
          </p:cNvCxnSpPr>
          <p:nvPr/>
        </p:nvCxnSpPr>
        <p:spPr>
          <a:xfrm flipH="1" flipV="1">
            <a:off x="6377940" y="4188305"/>
            <a:ext cx="251461" cy="423216"/>
          </a:xfrm>
          <a:prstGeom prst="straightConnector1">
            <a:avLst/>
          </a:prstGeom>
          <a:ln w="57150">
            <a:solidFill>
              <a:srgbClr val="2E9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3850426-A833-486C-97BB-FD33CA0177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9" t="52751" r="8990" b="35131"/>
          <a:stretch/>
        </p:blipFill>
        <p:spPr>
          <a:xfrm>
            <a:off x="6629400" y="4387434"/>
            <a:ext cx="422778" cy="418794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684766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7A9CAA20-0067-4A41-837A-C7A4C546F7C2}"/>
              </a:ext>
            </a:extLst>
          </p:cNvPr>
          <p:cNvSpPr/>
          <p:nvPr/>
        </p:nvSpPr>
        <p:spPr>
          <a:xfrm>
            <a:off x="9105211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BB0A59F-24EC-4D68-9AFE-BEFAF23AF3AD}"/>
              </a:ext>
            </a:extLst>
          </p:cNvPr>
          <p:cNvSpPr/>
          <p:nvPr/>
        </p:nvSpPr>
        <p:spPr>
          <a:xfrm>
            <a:off x="0" y="693813"/>
            <a:ext cx="9413507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D9DD4-2667-4AD7-BDA3-2C473EC2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transform-</a:t>
            </a:r>
            <a:r>
              <a:rPr lang="en-US" err="1">
                <a:ea typeface="+mj-lt"/>
                <a:cs typeface="+mj-lt"/>
              </a:rPr>
              <a:t>Typen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für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Fußball</a:t>
            </a:r>
            <a:r>
              <a:rPr lang="en-US">
                <a:ea typeface="+mj-lt"/>
                <a:cs typeface="+mj-lt"/>
              </a:rPr>
              <a:t>-JSON</a:t>
            </a:r>
            <a:endParaRPr lang="en-US">
              <a:cs typeface="Calibri Light" panose="020F0302020204030204"/>
            </a:endParaRPr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7B3C6B5-FDB8-483F-A00E-CC6B112D2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" y="2410210"/>
            <a:ext cx="10758487" cy="260309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2239FCF-3A81-4BFB-87C1-B2C6DDBE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36749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7B3C6B5-FDB8-483F-A00E-CC6B112D2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" y="2410210"/>
            <a:ext cx="10758487" cy="260309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61079B8-C26B-416A-916F-DB362A2A9A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1" t="77924" r="4139" b="1585"/>
          <a:stretch/>
        </p:blipFill>
        <p:spPr>
          <a:xfrm>
            <a:off x="6743699" y="4438650"/>
            <a:ext cx="4286251" cy="533400"/>
          </a:xfrm>
          <a:prstGeom prst="roundRect">
            <a:avLst/>
          </a:prstGeom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C92249-7501-4B13-8175-1FFD8B3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111</a:t>
            </a:fld>
            <a:endParaRPr lang="LID4096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659087F-E51F-4FAB-9C4C-A0CCF958BC88}"/>
              </a:ext>
            </a:extLst>
          </p:cNvPr>
          <p:cNvSpPr/>
          <p:nvPr/>
        </p:nvSpPr>
        <p:spPr>
          <a:xfrm>
            <a:off x="9105211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E54738D-C0F6-4E01-B52A-18D43A663014}"/>
              </a:ext>
            </a:extLst>
          </p:cNvPr>
          <p:cNvSpPr/>
          <p:nvPr/>
        </p:nvSpPr>
        <p:spPr>
          <a:xfrm>
            <a:off x="0" y="693813"/>
            <a:ext cx="9413507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EC579D0-255D-4BBF-8904-DE77C61C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transform-</a:t>
            </a:r>
            <a:r>
              <a:rPr lang="en-US" err="1">
                <a:ea typeface="+mj-lt"/>
                <a:cs typeface="+mj-lt"/>
              </a:rPr>
              <a:t>Typen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für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Fußball</a:t>
            </a:r>
            <a:r>
              <a:rPr lang="en-US">
                <a:ea typeface="+mj-lt"/>
                <a:cs typeface="+mj-lt"/>
              </a:rPr>
              <a:t>-JSON</a:t>
            </a:r>
            <a:endParaRPr lang="en-US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811038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D0157908-5F60-4667-978E-56391A60B30B}"/>
              </a:ext>
            </a:extLst>
          </p:cNvPr>
          <p:cNvSpPr/>
          <p:nvPr/>
        </p:nvSpPr>
        <p:spPr>
          <a:xfrm>
            <a:off x="3215954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B4F108F-B32D-4C15-9322-2733C441E690}"/>
              </a:ext>
            </a:extLst>
          </p:cNvPr>
          <p:cNvSpPr/>
          <p:nvPr/>
        </p:nvSpPr>
        <p:spPr>
          <a:xfrm>
            <a:off x="0" y="693814"/>
            <a:ext cx="352425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D26A7-4F99-4D80-AF3A-F3359482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compare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FE780F7-2258-4B1F-9C04-49F71620B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662" y="1782493"/>
            <a:ext cx="7739467" cy="4351338"/>
          </a:xfr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DCFD954E-AD17-45B0-A4B1-207349E8F67A}"/>
              </a:ext>
            </a:extLst>
          </p:cNvPr>
          <p:cNvSpPr/>
          <p:nvPr/>
        </p:nvSpPr>
        <p:spPr>
          <a:xfrm>
            <a:off x="4923956" y="2906705"/>
            <a:ext cx="6753519" cy="2911025"/>
          </a:xfrm>
          <a:prstGeom prst="wedgeEllipseCallout">
            <a:avLst/>
          </a:prstGeom>
          <a:solidFill>
            <a:srgbClr val="E0E0E0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  <a:cs typeface="Calibri"/>
              </a:rPr>
              <a:t>Was </a:t>
            </a:r>
            <a:r>
              <a:rPr lang="en-US" sz="4000" err="1">
                <a:solidFill>
                  <a:schemeClr val="tx1"/>
                </a:solidFill>
                <a:cs typeface="Calibri"/>
              </a:rPr>
              <a:t>wird</a:t>
            </a:r>
            <a:r>
              <a:rPr lang="en-US" sz="4000">
                <a:solidFill>
                  <a:schemeClr val="tx1"/>
                </a:solidFill>
                <a:cs typeface="Calibri"/>
              </a:rPr>
              <a:t> </a:t>
            </a:r>
            <a:r>
              <a:rPr lang="en-US" sz="4000" err="1">
                <a:solidFill>
                  <a:schemeClr val="tx1"/>
                </a:solidFill>
                <a:cs typeface="Calibri"/>
              </a:rPr>
              <a:t>gesagt</a:t>
            </a:r>
            <a:r>
              <a:rPr lang="en-US" sz="4000">
                <a:solidFill>
                  <a:schemeClr val="tx1"/>
                </a:solidFill>
                <a:cs typeface="Calibri"/>
              </a:rPr>
              <a:t>? 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(</a:t>
            </a:r>
            <a:r>
              <a:rPr lang="en-US" sz="2400" err="1">
                <a:solidFill>
                  <a:schemeClr val="tx1"/>
                </a:solidFill>
                <a:cs typeface="Calibri"/>
              </a:rPr>
              <a:t>Vorbereitung</a:t>
            </a:r>
            <a:r>
              <a:rPr lang="en-US" sz="240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tx1"/>
                </a:solidFill>
                <a:cs typeface="Calibri"/>
              </a:rPr>
              <a:t>für</a:t>
            </a:r>
            <a:r>
              <a:rPr lang="en-US" sz="2400">
                <a:solidFill>
                  <a:schemeClr val="tx1"/>
                </a:solidFill>
                <a:cs typeface="Calibri"/>
              </a:rPr>
              <a:t> Audio)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40E125-C32A-42A4-8D60-B0E9E682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8233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0103352E-34E8-42A1-832E-DA5471D36C21}"/>
              </a:ext>
            </a:extLst>
          </p:cNvPr>
          <p:cNvSpPr/>
          <p:nvPr/>
        </p:nvSpPr>
        <p:spPr>
          <a:xfrm>
            <a:off x="3215954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C421726-1050-4A33-B41C-D178DAC1D332}"/>
              </a:ext>
            </a:extLst>
          </p:cNvPr>
          <p:cNvSpPr/>
          <p:nvPr/>
        </p:nvSpPr>
        <p:spPr>
          <a:xfrm>
            <a:off x="0" y="693814"/>
            <a:ext cx="352425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D26A7-4F99-4D80-AF3A-F3359482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compare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FE780F7-2258-4B1F-9C04-49F71620B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662" y="1782493"/>
            <a:ext cx="7739467" cy="4351338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DBA069-7EDD-4686-8658-F20954A51DE3}"/>
              </a:ext>
            </a:extLst>
          </p:cNvPr>
          <p:cNvSpPr/>
          <p:nvPr/>
        </p:nvSpPr>
        <p:spPr>
          <a:xfrm>
            <a:off x="6677890" y="3565565"/>
            <a:ext cx="4571999" cy="2642259"/>
          </a:xfrm>
          <a:prstGeom prst="roundRect">
            <a:avLst/>
          </a:prstGeom>
          <a:solidFill>
            <a:srgbClr val="E0E0E0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cs typeface="Calibri"/>
              </a:rPr>
              <a:t>Wie hat </a:t>
            </a:r>
            <a:r>
              <a:rPr lang="en-US" sz="3200" err="1">
                <a:solidFill>
                  <a:schemeClr val="tx1"/>
                </a:solidFill>
                <a:cs typeface="Calibri"/>
              </a:rPr>
              <a:t>sich</a:t>
            </a:r>
            <a:r>
              <a:rPr lang="en-US" sz="3200">
                <a:solidFill>
                  <a:schemeClr val="tx1"/>
                </a:solidFill>
                <a:cs typeface="Calibri"/>
              </a:rPr>
              <a:t> der 1. Platz </a:t>
            </a:r>
            <a:r>
              <a:rPr lang="en-US" sz="3200" err="1">
                <a:solidFill>
                  <a:schemeClr val="tx1"/>
                </a:solidFill>
                <a:cs typeface="Calibri"/>
              </a:rPr>
              <a:t>im</a:t>
            </a:r>
            <a:r>
              <a:rPr lang="en-US" sz="3200">
                <a:solidFill>
                  <a:schemeClr val="tx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tx1"/>
                </a:solidFill>
                <a:cs typeface="Calibri"/>
              </a:rPr>
              <a:t>Vergleich</a:t>
            </a:r>
            <a:r>
              <a:rPr lang="en-US" sz="3200">
                <a:solidFill>
                  <a:schemeClr val="tx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tx1"/>
                </a:solidFill>
                <a:cs typeface="Calibri"/>
              </a:rPr>
              <a:t>zum</a:t>
            </a:r>
            <a:r>
              <a:rPr lang="en-US" sz="3200">
                <a:solidFill>
                  <a:schemeClr val="tx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tx1"/>
                </a:solidFill>
                <a:cs typeface="Calibri"/>
              </a:rPr>
              <a:t>vorherigen</a:t>
            </a:r>
            <a:r>
              <a:rPr lang="en-US" sz="3200">
                <a:solidFill>
                  <a:schemeClr val="tx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tx1"/>
                </a:solidFill>
                <a:cs typeface="Calibri"/>
              </a:rPr>
              <a:t>Spieltag</a:t>
            </a:r>
            <a:r>
              <a:rPr lang="en-US" sz="3200">
                <a:solidFill>
                  <a:schemeClr val="tx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tx1"/>
                </a:solidFill>
                <a:cs typeface="Calibri"/>
              </a:rPr>
              <a:t>verändert</a:t>
            </a:r>
            <a:r>
              <a:rPr lang="en-US" sz="3200">
                <a:solidFill>
                  <a:schemeClr val="tx1"/>
                </a:solidFill>
                <a:cs typeface="Calibri"/>
              </a:rPr>
              <a:t>?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1C29EF-9A0C-49D0-A440-2315CD7A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7034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59F20516-3AE7-45E8-84ED-2B3FA5889AB7}"/>
              </a:ext>
            </a:extLst>
          </p:cNvPr>
          <p:cNvSpPr/>
          <p:nvPr/>
        </p:nvSpPr>
        <p:spPr>
          <a:xfrm>
            <a:off x="3215954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E29FD2E-3D43-430A-94A3-7E0FF7853843}"/>
              </a:ext>
            </a:extLst>
          </p:cNvPr>
          <p:cNvSpPr/>
          <p:nvPr/>
        </p:nvSpPr>
        <p:spPr>
          <a:xfrm>
            <a:off x="0" y="693814"/>
            <a:ext cx="352425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48A4B-3268-40B7-BAB2-B6D4D54C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compare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660FCF-0F80-4355-8B42-8F1E30EB6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550" y="2606830"/>
            <a:ext cx="6438900" cy="2876550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98C084-5983-4A0A-9059-B53B71B4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114</a:t>
            </a:fld>
            <a:endParaRPr lang="LID4096"/>
          </a:p>
        </p:txBody>
      </p:sp>
      <p:sp>
        <p:nvSpPr>
          <p:cNvPr id="5" name="Ellipse 32">
            <a:extLst>
              <a:ext uri="{FF2B5EF4-FFF2-40B4-BE49-F238E27FC236}">
                <a16:creationId xmlns:a16="http://schemas.microsoft.com/office/drawing/2014/main" id="{2051E116-18BB-4E6B-AD66-88C94011505F}"/>
              </a:ext>
            </a:extLst>
          </p:cNvPr>
          <p:cNvSpPr/>
          <p:nvPr/>
        </p:nvSpPr>
        <p:spPr>
          <a:xfrm>
            <a:off x="4894560" y="1610818"/>
            <a:ext cx="694900" cy="694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!=</a:t>
            </a:r>
          </a:p>
        </p:txBody>
      </p:sp>
      <p:sp>
        <p:nvSpPr>
          <p:cNvPr id="10" name="Ellipse 30">
            <a:extLst>
              <a:ext uri="{FF2B5EF4-FFF2-40B4-BE49-F238E27FC236}">
                <a16:creationId xmlns:a16="http://schemas.microsoft.com/office/drawing/2014/main" id="{3969E994-DE1B-4005-B028-ADE143BC5E73}"/>
              </a:ext>
            </a:extLst>
          </p:cNvPr>
          <p:cNvSpPr/>
          <p:nvPr/>
        </p:nvSpPr>
        <p:spPr>
          <a:xfrm>
            <a:off x="3308356" y="1612491"/>
            <a:ext cx="694900" cy="694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=</a:t>
            </a:r>
          </a:p>
        </p:txBody>
      </p:sp>
      <p:sp>
        <p:nvSpPr>
          <p:cNvPr id="12" name="Ellipse 36">
            <a:extLst>
              <a:ext uri="{FF2B5EF4-FFF2-40B4-BE49-F238E27FC236}">
                <a16:creationId xmlns:a16="http://schemas.microsoft.com/office/drawing/2014/main" id="{62C73860-0186-4266-8FCC-D5BEC7A7920B}"/>
              </a:ext>
            </a:extLst>
          </p:cNvPr>
          <p:cNvSpPr/>
          <p:nvPr/>
        </p:nvSpPr>
        <p:spPr>
          <a:xfrm>
            <a:off x="8158467" y="1597440"/>
            <a:ext cx="694900" cy="694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&lt;</a:t>
            </a:r>
          </a:p>
        </p:txBody>
      </p:sp>
      <p:sp>
        <p:nvSpPr>
          <p:cNvPr id="14" name="Ellipse 34">
            <a:extLst>
              <a:ext uri="{FF2B5EF4-FFF2-40B4-BE49-F238E27FC236}">
                <a16:creationId xmlns:a16="http://schemas.microsoft.com/office/drawing/2014/main" id="{840CF002-F2EB-43C3-98A9-ACD33D77A68B}"/>
              </a:ext>
            </a:extLst>
          </p:cNvPr>
          <p:cNvSpPr/>
          <p:nvPr/>
        </p:nvSpPr>
        <p:spPr>
          <a:xfrm>
            <a:off x="6547720" y="1613880"/>
            <a:ext cx="694900" cy="694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99370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E2256425-50D8-4F02-87AD-72DD73884F38}"/>
              </a:ext>
            </a:extLst>
          </p:cNvPr>
          <p:cNvSpPr/>
          <p:nvPr/>
        </p:nvSpPr>
        <p:spPr>
          <a:xfrm>
            <a:off x="5426877" y="69710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601A02C-6EA9-4C7A-9A5E-C2A44BC69512}"/>
              </a:ext>
            </a:extLst>
          </p:cNvPr>
          <p:cNvSpPr/>
          <p:nvPr/>
        </p:nvSpPr>
        <p:spPr>
          <a:xfrm>
            <a:off x="2" y="693813"/>
            <a:ext cx="5766592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E5228-0EBD-498F-9AE2-AE2AED89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Transformierte</a:t>
            </a:r>
            <a:r>
              <a:rPr lang="en-US">
                <a:cs typeface="Arial"/>
              </a:rPr>
              <a:t> Daten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F0B412-13CF-457F-848B-240C4413F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cs typeface="Arial"/>
              </a:rPr>
              <a:t>JSON-</a:t>
            </a:r>
            <a:r>
              <a:rPr lang="en-US" err="1">
                <a:cs typeface="Arial"/>
              </a:rPr>
              <a:t>Datei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mit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transformierten</a:t>
            </a:r>
            <a:r>
              <a:rPr lang="en-US">
                <a:cs typeface="Arial"/>
              </a:rPr>
              <a:t> Daten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20A0276-4EF7-4DB0-BDA0-6AE437331B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0769" y="2874550"/>
            <a:ext cx="4695825" cy="275272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831C1C-FC36-451B-8136-EBEFEF8F7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err="1">
                <a:cs typeface="Arial"/>
              </a:rPr>
              <a:t>Ausschnitt</a:t>
            </a:r>
            <a:r>
              <a:rPr lang="en-US">
                <a:cs typeface="Arial"/>
              </a:rPr>
              <a:t> der </a:t>
            </a:r>
            <a:r>
              <a:rPr lang="en-US" err="1">
                <a:cs typeface="Arial"/>
              </a:rPr>
              <a:t>Tabellen</a:t>
            </a:r>
            <a:r>
              <a:rPr lang="en-US">
                <a:cs typeface="Arial"/>
              </a:rPr>
              <a:t>-Daten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C8C38-02F8-401F-AC73-39889620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115</a:t>
            </a:fld>
            <a:endParaRPr lang="LID4096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84A02B1-50BC-48A5-B0AF-4C6E9A9A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32" y="3022699"/>
            <a:ext cx="5083903" cy="221609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8803CD-B70C-443D-9486-64EC35E5F406}"/>
              </a:ext>
            </a:extLst>
          </p:cNvPr>
          <p:cNvCxnSpPr>
            <a:cxnSpLocks/>
          </p:cNvCxnSpPr>
          <p:nvPr/>
        </p:nvCxnSpPr>
        <p:spPr>
          <a:xfrm flipH="1">
            <a:off x="3106976" y="3203299"/>
            <a:ext cx="3154088" cy="1094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1">
            <a:extLst>
              <a:ext uri="{FF2B5EF4-FFF2-40B4-BE49-F238E27FC236}">
                <a16:creationId xmlns:a16="http://schemas.microsoft.com/office/drawing/2014/main" id="{1E90D30E-170C-4574-AE21-79058CFBA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985" y="5793636"/>
            <a:ext cx="5365667" cy="396911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158442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5AE1B944-5ABF-483A-877D-AF2E99852D7D}"/>
              </a:ext>
            </a:extLst>
          </p:cNvPr>
          <p:cNvSpPr/>
          <p:nvPr/>
        </p:nvSpPr>
        <p:spPr>
          <a:xfrm>
            <a:off x="4968554" y="69228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4108786-62B3-43BA-A216-714C0D0CE48E}"/>
              </a:ext>
            </a:extLst>
          </p:cNvPr>
          <p:cNvSpPr/>
          <p:nvPr/>
        </p:nvSpPr>
        <p:spPr>
          <a:xfrm>
            <a:off x="1" y="693813"/>
            <a:ext cx="527684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26D86-8F19-40B4-B823-8EB47154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Aufbereitete</a:t>
            </a:r>
            <a:r>
              <a:rPr lang="en-US">
                <a:cs typeface="Calibri Light"/>
              </a:rPr>
              <a:t> Daten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215932E-F42E-4BDE-8E97-42AB1D72C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786" y="1692216"/>
            <a:ext cx="5570428" cy="4346922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2A3EC1-B315-42EE-BBB7-79CE6DA8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116</a:t>
            </a:fld>
            <a:endParaRPr lang="LID4096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3A5952-2331-42F5-862F-D3FDA9260A3E}"/>
              </a:ext>
            </a:extLst>
          </p:cNvPr>
          <p:cNvSpPr/>
          <p:nvPr/>
        </p:nvSpPr>
        <p:spPr>
          <a:xfrm>
            <a:off x="8558150" y="1200396"/>
            <a:ext cx="2840182" cy="119742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1.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Eintrag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zur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Tabelle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vom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34.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Spieltag</a:t>
            </a:r>
            <a:endParaRPr lang="en-US" sz="2000" err="1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58366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9F5DFF7F-5F5E-43D2-8274-7493CDA37270}"/>
              </a:ext>
            </a:extLst>
          </p:cNvPr>
          <p:cNvSpPr/>
          <p:nvPr/>
        </p:nvSpPr>
        <p:spPr>
          <a:xfrm>
            <a:off x="4949504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1EF27-8AB3-4E65-9737-AB5A9369EB1E}"/>
              </a:ext>
            </a:extLst>
          </p:cNvPr>
          <p:cNvSpPr/>
          <p:nvPr/>
        </p:nvSpPr>
        <p:spPr>
          <a:xfrm>
            <a:off x="1" y="693813"/>
            <a:ext cx="525779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26D86-8F19-40B4-B823-8EB47154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>
                <a:solidFill>
                  <a:srgbClr val="181818"/>
                </a:solidFill>
                <a:latin typeface="Arial"/>
                <a:ea typeface="Arial"/>
                <a:cs typeface="Arial"/>
              </a:rPr>
              <a:t>Aufbereitete Daten</a:t>
            </a:r>
            <a:endParaRPr lang="en-US">
              <a:cs typeface="Calibri Light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215932E-F42E-4BDE-8E97-42AB1D72C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0786" y="1692216"/>
            <a:ext cx="5570428" cy="4346922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C310A314-B1EA-4B15-9931-1DDCBF56E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45" t="83037" r="51908" b="8086"/>
          <a:stretch/>
        </p:blipFill>
        <p:spPr>
          <a:xfrm>
            <a:off x="3926048" y="5301760"/>
            <a:ext cx="2063691" cy="385895"/>
          </a:xfrm>
          <a:prstGeom prst="roundRect">
            <a:avLst/>
          </a:prstGeom>
          <a:ln w="381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1D3258-B044-4E39-AC7E-FFF255B2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117</a:t>
            </a:fld>
            <a:endParaRPr lang="LID4096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AA0B3DC-38F0-48CA-B50F-058E7DC1F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712" y="3271148"/>
            <a:ext cx="5365667" cy="396911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264FA07-DF6C-4558-89B7-1D485F933685}"/>
              </a:ext>
            </a:extLst>
          </p:cNvPr>
          <p:cNvSpPr/>
          <p:nvPr/>
        </p:nvSpPr>
        <p:spPr>
          <a:xfrm>
            <a:off x="8558150" y="1200396"/>
            <a:ext cx="2840182" cy="119742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1.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Eintrag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zur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Tabelle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vom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34.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Spieltag</a:t>
            </a:r>
            <a:endParaRPr lang="en-US" sz="2000" err="1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28900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6">
            <a:extLst>
              <a:ext uri="{FF2B5EF4-FFF2-40B4-BE49-F238E27FC236}">
                <a16:creationId xmlns:a16="http://schemas.microsoft.com/office/drawing/2014/main" id="{CF9605EF-6065-413E-8985-AB5C9A04A812}"/>
              </a:ext>
            </a:extLst>
          </p:cNvPr>
          <p:cNvSpPr/>
          <p:nvPr/>
        </p:nvSpPr>
        <p:spPr>
          <a:xfrm>
            <a:off x="6612268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8">
            <a:extLst>
              <a:ext uri="{FF2B5EF4-FFF2-40B4-BE49-F238E27FC236}">
                <a16:creationId xmlns:a16="http://schemas.microsoft.com/office/drawing/2014/main" id="{827A9C7A-BF98-41DA-9385-B986529BF1CB}"/>
              </a:ext>
            </a:extLst>
          </p:cNvPr>
          <p:cNvSpPr/>
          <p:nvPr/>
        </p:nvSpPr>
        <p:spPr>
          <a:xfrm>
            <a:off x="1" y="693813"/>
            <a:ext cx="6920563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C9467-B1DC-4839-B792-50DEB0A3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118</a:t>
            </a:fld>
            <a:endParaRPr lang="LID4096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3A47F35-6510-4D33-BFF1-A1D8BFD5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2" y="2587038"/>
            <a:ext cx="5637316" cy="253018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3" name="Rechteck: abgerundete Ecken 7">
            <a:extLst>
              <a:ext uri="{FF2B5EF4-FFF2-40B4-BE49-F238E27FC236}">
                <a16:creationId xmlns:a16="http://schemas.microsoft.com/office/drawing/2014/main" id="{444F8F6E-1AEE-40AF-895D-98F650A74A49}"/>
              </a:ext>
            </a:extLst>
          </p:cNvPr>
          <p:cNvSpPr/>
          <p:nvPr/>
        </p:nvSpPr>
        <p:spPr>
          <a:xfrm>
            <a:off x="7969999" y="1617214"/>
            <a:ext cx="2468733" cy="834501"/>
          </a:xfrm>
          <a:prstGeom prst="roundRect">
            <a:avLst/>
          </a:prstGeom>
          <a:solidFill>
            <a:srgbClr val="00638D"/>
          </a:solidFill>
          <a:ln>
            <a:solidFill>
              <a:srgbClr val="006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Vergleich</a:t>
            </a:r>
          </a:p>
        </p:txBody>
      </p:sp>
      <p:sp>
        <p:nvSpPr>
          <p:cNvPr id="15" name="Rechteck: abgerundete Ecken 10">
            <a:extLst>
              <a:ext uri="{FF2B5EF4-FFF2-40B4-BE49-F238E27FC236}">
                <a16:creationId xmlns:a16="http://schemas.microsoft.com/office/drawing/2014/main" id="{FF9BA4E3-EF38-463E-BD34-B0B7960D1D18}"/>
              </a:ext>
            </a:extLst>
          </p:cNvPr>
          <p:cNvSpPr/>
          <p:nvPr/>
        </p:nvSpPr>
        <p:spPr>
          <a:xfrm>
            <a:off x="6409321" y="2982990"/>
            <a:ext cx="2054578" cy="539248"/>
          </a:xfrm>
          <a:prstGeom prst="roundRect">
            <a:avLst/>
          </a:prstGeom>
          <a:solidFill>
            <a:srgbClr val="00638D"/>
          </a:solidFill>
          <a:ln>
            <a:solidFill>
              <a:srgbClr val="006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value_left</a:t>
            </a:r>
          </a:p>
        </p:txBody>
      </p:sp>
      <p:sp>
        <p:nvSpPr>
          <p:cNvPr id="17" name="Ellipse 23">
            <a:extLst>
              <a:ext uri="{FF2B5EF4-FFF2-40B4-BE49-F238E27FC236}">
                <a16:creationId xmlns:a16="http://schemas.microsoft.com/office/drawing/2014/main" id="{52056298-63E4-489E-822F-011D4FD69CD2}"/>
              </a:ext>
            </a:extLst>
          </p:cNvPr>
          <p:cNvSpPr/>
          <p:nvPr/>
        </p:nvSpPr>
        <p:spPr>
          <a:xfrm>
            <a:off x="8864732" y="2900732"/>
            <a:ext cx="694900" cy="694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?</a:t>
            </a:r>
          </a:p>
        </p:txBody>
      </p:sp>
      <p:sp>
        <p:nvSpPr>
          <p:cNvPr id="19" name="Rechteck: abgerundete Ecken 12">
            <a:extLst>
              <a:ext uri="{FF2B5EF4-FFF2-40B4-BE49-F238E27FC236}">
                <a16:creationId xmlns:a16="http://schemas.microsoft.com/office/drawing/2014/main" id="{24FC72DF-CA3D-4EC9-AE2B-84E4CCBA7BC3}"/>
              </a:ext>
            </a:extLst>
          </p:cNvPr>
          <p:cNvSpPr/>
          <p:nvPr/>
        </p:nvSpPr>
        <p:spPr>
          <a:xfrm>
            <a:off x="9940487" y="2980625"/>
            <a:ext cx="2054578" cy="539248"/>
          </a:xfrm>
          <a:prstGeom prst="roundRect">
            <a:avLst/>
          </a:prstGeom>
          <a:solidFill>
            <a:srgbClr val="00638D"/>
          </a:solidFill>
          <a:ln>
            <a:solidFill>
              <a:srgbClr val="006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value_right</a:t>
            </a: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E28F6202-A0E8-44D7-8B52-F84A0BD75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5" t="83037" r="51908" b="8086"/>
          <a:stretch/>
        </p:blipFill>
        <p:spPr>
          <a:xfrm>
            <a:off x="4490126" y="2036045"/>
            <a:ext cx="2063691" cy="385895"/>
          </a:xfrm>
          <a:prstGeom prst="roundRect">
            <a:avLst/>
          </a:prstGeom>
          <a:ln w="38100">
            <a:solidFill>
              <a:schemeClr val="accent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E4A914B1-FF73-4113-9ED5-474B37D10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5" t="83037" r="51908" b="8086"/>
          <a:stretch/>
        </p:blipFill>
        <p:spPr>
          <a:xfrm>
            <a:off x="6400074" y="4074642"/>
            <a:ext cx="2063691" cy="385895"/>
          </a:xfrm>
          <a:prstGeom prst="roundRect">
            <a:avLst/>
          </a:prstGeom>
          <a:ln w="381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92772B54-45D7-430D-A2D0-EE3CAFD5E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6" t="81941" r="52043" b="8182"/>
          <a:stretch/>
        </p:blipFill>
        <p:spPr>
          <a:xfrm>
            <a:off x="10032193" y="4040674"/>
            <a:ext cx="326516" cy="429357"/>
          </a:xfrm>
          <a:prstGeom prst="roundRect">
            <a:avLst/>
          </a:prstGeom>
          <a:ln w="381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27" name="Ellipse 25">
            <a:extLst>
              <a:ext uri="{FF2B5EF4-FFF2-40B4-BE49-F238E27FC236}">
                <a16:creationId xmlns:a16="http://schemas.microsoft.com/office/drawing/2014/main" id="{571BBD36-98D9-4A3D-8A7F-B5D508E5A872}"/>
              </a:ext>
            </a:extLst>
          </p:cNvPr>
          <p:cNvSpPr/>
          <p:nvPr/>
        </p:nvSpPr>
        <p:spPr>
          <a:xfrm>
            <a:off x="8861828" y="3919560"/>
            <a:ext cx="694900" cy="694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=</a:t>
            </a:r>
          </a:p>
        </p:txBody>
      </p:sp>
      <p:sp>
        <p:nvSpPr>
          <p:cNvPr id="29" name="Rechteck: abgerundete Ecken 14">
            <a:extLst>
              <a:ext uri="{FF2B5EF4-FFF2-40B4-BE49-F238E27FC236}">
                <a16:creationId xmlns:a16="http://schemas.microsoft.com/office/drawing/2014/main" id="{0C95C2B9-B928-488B-AB5C-9CD6E94717AE}"/>
              </a:ext>
            </a:extLst>
          </p:cNvPr>
          <p:cNvSpPr/>
          <p:nvPr/>
        </p:nvSpPr>
        <p:spPr>
          <a:xfrm>
            <a:off x="5259556" y="5299101"/>
            <a:ext cx="2688686" cy="539248"/>
          </a:xfrm>
          <a:prstGeom prst="roundRect">
            <a:avLst/>
          </a:prstGeom>
          <a:solidFill>
            <a:srgbClr val="00638D"/>
          </a:solidFill>
          <a:ln>
            <a:solidFill>
              <a:srgbClr val="006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value_left</a:t>
            </a:r>
            <a:r>
              <a:rPr lang="de-DE"/>
              <a:t> = </a:t>
            </a:r>
            <a:r>
              <a:rPr lang="de-DE" err="1"/>
              <a:t>value_right</a:t>
            </a:r>
            <a:endParaRPr lang="de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8B928E-E3BD-4E3E-81B3-0E8C8D3456FA}"/>
              </a:ext>
            </a:extLst>
          </p:cNvPr>
          <p:cNvCxnSpPr/>
          <p:nvPr/>
        </p:nvCxnSpPr>
        <p:spPr>
          <a:xfrm flipH="1">
            <a:off x="4969822" y="2457202"/>
            <a:ext cx="579912" cy="716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feil: nach rechts 26">
            <a:extLst>
              <a:ext uri="{FF2B5EF4-FFF2-40B4-BE49-F238E27FC236}">
                <a16:creationId xmlns:a16="http://schemas.microsoft.com/office/drawing/2014/main" id="{B9F3847F-8281-4C16-ABF6-18BB4D8DD887}"/>
              </a:ext>
            </a:extLst>
          </p:cNvPr>
          <p:cNvSpPr/>
          <p:nvPr/>
        </p:nvSpPr>
        <p:spPr>
          <a:xfrm>
            <a:off x="8170343" y="5402569"/>
            <a:ext cx="587522" cy="339948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: abgerundete Ecken 22">
            <a:extLst>
              <a:ext uri="{FF2B5EF4-FFF2-40B4-BE49-F238E27FC236}">
                <a16:creationId xmlns:a16="http://schemas.microsoft.com/office/drawing/2014/main" id="{EBEC16A3-B0D3-4F39-8392-E221BC6366A2}"/>
              </a:ext>
            </a:extLst>
          </p:cNvPr>
          <p:cNvSpPr/>
          <p:nvPr/>
        </p:nvSpPr>
        <p:spPr>
          <a:xfrm>
            <a:off x="8950277" y="5303611"/>
            <a:ext cx="2688686" cy="539248"/>
          </a:xfrm>
          <a:prstGeom prst="roundRect">
            <a:avLst/>
          </a:prstGeom>
          <a:solidFill>
            <a:srgbClr val="00638D"/>
          </a:solidFill>
          <a:ln>
            <a:solidFill>
              <a:srgbClr val="006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on_equal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2CAD7D4-C0F7-492D-9D62-F7535834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transform-</a:t>
            </a:r>
            <a:r>
              <a:rPr lang="en-US" err="1">
                <a:cs typeface="Arial"/>
              </a:rPr>
              <a:t>Typ</a:t>
            </a:r>
            <a:r>
              <a:rPr lang="en-US">
                <a:cs typeface="Arial"/>
              </a:rPr>
              <a:t>: compare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4617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04452115-2A27-481E-B368-CE5180564721}"/>
              </a:ext>
            </a:extLst>
          </p:cNvPr>
          <p:cNvSpPr/>
          <p:nvPr/>
        </p:nvSpPr>
        <p:spPr>
          <a:xfrm>
            <a:off x="3215954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A102242-D2AA-4037-A4A0-228541C17275}"/>
              </a:ext>
            </a:extLst>
          </p:cNvPr>
          <p:cNvSpPr/>
          <p:nvPr/>
        </p:nvSpPr>
        <p:spPr>
          <a:xfrm>
            <a:off x="0" y="693814"/>
            <a:ext cx="352425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DE717-712A-482E-9E02-7464D0F0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compare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C1AFC0-49CF-4D05-9302-EDB94F047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584" y="1825625"/>
            <a:ext cx="7678832" cy="4351338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B00306-919C-4F9B-BE82-4E052887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119</a:t>
            </a:fld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907BA6-BCD7-42D7-B63E-558AC3CD5761}"/>
              </a:ext>
            </a:extLst>
          </p:cNvPr>
          <p:cNvSpPr/>
          <p:nvPr/>
        </p:nvSpPr>
        <p:spPr>
          <a:xfrm>
            <a:off x="7528955" y="1071747"/>
            <a:ext cx="3691246" cy="175161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random_value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wähle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zufällig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ein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Element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aus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"array"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aus</a:t>
            </a:r>
            <a:endParaRPr lang="en-US" sz="24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37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A7FF49B1-6E0E-42D8-8C88-B0F1AA822D19}"/>
              </a:ext>
            </a:extLst>
          </p:cNvPr>
          <p:cNvSpPr/>
          <p:nvPr/>
        </p:nvSpPr>
        <p:spPr>
          <a:xfrm>
            <a:off x="7994009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9385C5-4C8A-4F5F-A914-307B169A5FC2}"/>
              </a:ext>
            </a:extLst>
          </p:cNvPr>
          <p:cNvSpPr/>
          <p:nvPr/>
        </p:nvSpPr>
        <p:spPr>
          <a:xfrm>
            <a:off x="0" y="704675"/>
            <a:ext cx="830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4AF2A3-7274-4066-B012-410AF6E3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Projektverwaltung mit GitHub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1AAD8E-09C5-4312-890A-A92E441C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12</a:t>
            </a:fld>
            <a:endParaRPr lang="LID4096"/>
          </a:p>
        </p:txBody>
      </p:sp>
      <p:pic>
        <p:nvPicPr>
          <p:cNvPr id="7" name="Grafik 6" descr="Ein Bild, das Screenshot, Computer, Bildschirm, Laptop enthält.&#10;&#10;Automatisch generierte Beschreibung">
            <a:extLst>
              <a:ext uri="{FF2B5EF4-FFF2-40B4-BE49-F238E27FC236}">
                <a16:creationId xmlns:a16="http://schemas.microsoft.com/office/drawing/2014/main" id="{63FB380B-C360-4077-A104-50405079B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11"/>
          <a:stretch/>
        </p:blipFill>
        <p:spPr>
          <a:xfrm>
            <a:off x="202637" y="2030238"/>
            <a:ext cx="11786726" cy="3737499"/>
          </a:xfrm>
          <a:prstGeom prst="rect">
            <a:avLst/>
          </a:prstGeom>
        </p:spPr>
      </p:pic>
      <p:pic>
        <p:nvPicPr>
          <p:cNvPr id="12" name="Grafik 11" descr="Ein Bild, das Screenshot, Computer, Bildschirm, Laptop enthält.&#10;&#10;Automatisch generierte Beschreibung">
            <a:extLst>
              <a:ext uri="{FF2B5EF4-FFF2-40B4-BE49-F238E27FC236}">
                <a16:creationId xmlns:a16="http://schemas.microsoft.com/office/drawing/2014/main" id="{2B2BDC4C-B7F6-463D-A3B4-AE219CD13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r="50000" b="35311"/>
          <a:stretch/>
        </p:blipFill>
        <p:spPr>
          <a:xfrm>
            <a:off x="3151573" y="2030237"/>
            <a:ext cx="2944427" cy="3737499"/>
          </a:xfrm>
          <a:prstGeom prst="rect">
            <a:avLst/>
          </a:prstGeom>
        </p:spPr>
      </p:pic>
      <p:pic>
        <p:nvPicPr>
          <p:cNvPr id="3" name="Grafik 2" descr="Ein Bild, das Screenshot, Computer, Bildschirm, Laptop enthält.&#10;&#10;Automatisch generierte Beschreibung">
            <a:extLst>
              <a:ext uri="{FF2B5EF4-FFF2-40B4-BE49-F238E27FC236}">
                <a16:creationId xmlns:a16="http://schemas.microsoft.com/office/drawing/2014/main" id="{FCE4A3C9-EEE1-428A-BDA0-5A341656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82" b="35311"/>
          <a:stretch/>
        </p:blipFill>
        <p:spPr>
          <a:xfrm>
            <a:off x="202637" y="2030237"/>
            <a:ext cx="2913425" cy="3737499"/>
          </a:xfrm>
          <a:prstGeom prst="rect">
            <a:avLst/>
          </a:prstGeom>
        </p:spPr>
      </p:pic>
      <p:pic>
        <p:nvPicPr>
          <p:cNvPr id="14" name="Grafik 13" descr="Ein Bild, das Screenshot, Computer, Bildschirm, Laptop enthält.&#10;&#10;Automatisch generierte Beschreibung">
            <a:extLst>
              <a:ext uri="{FF2B5EF4-FFF2-40B4-BE49-F238E27FC236}">
                <a16:creationId xmlns:a16="http://schemas.microsoft.com/office/drawing/2014/main" id="{1CC109EE-FDE2-4E9D-B688-BA337075E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4668" b="35311"/>
          <a:stretch/>
        </p:blipFill>
        <p:spPr>
          <a:xfrm>
            <a:off x="6095999" y="2030238"/>
            <a:ext cx="2985857" cy="3737499"/>
          </a:xfrm>
          <a:prstGeom prst="rect">
            <a:avLst/>
          </a:prstGeom>
        </p:spPr>
      </p:pic>
      <p:pic>
        <p:nvPicPr>
          <p:cNvPr id="16" name="Grafik 15" descr="Ein Bild, das Screenshot, Computer, Bildschirm, Laptop enthält.&#10;&#10;Automatisch generierte Beschreibung">
            <a:extLst>
              <a:ext uri="{FF2B5EF4-FFF2-40B4-BE49-F238E27FC236}">
                <a16:creationId xmlns:a16="http://schemas.microsoft.com/office/drawing/2014/main" id="{BD81E3DE-A60F-4C82-8C62-F59E2EB9B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2" b="35311"/>
          <a:stretch/>
        </p:blipFill>
        <p:spPr>
          <a:xfrm>
            <a:off x="9081857" y="2030237"/>
            <a:ext cx="2925262" cy="373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0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0.36393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9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6" presetClass="emp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12083 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1224 1.48148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-0.36198 1.48148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075E9211-85EB-4D73-85F2-97CE94AAA072}"/>
              </a:ext>
            </a:extLst>
          </p:cNvPr>
          <p:cNvSpPr/>
          <p:nvPr/>
        </p:nvSpPr>
        <p:spPr>
          <a:xfrm>
            <a:off x="7738425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ABCBB84-C646-4BF2-BDAD-A6928158EAA9}"/>
              </a:ext>
            </a:extLst>
          </p:cNvPr>
          <p:cNvSpPr/>
          <p:nvPr/>
        </p:nvSpPr>
        <p:spPr>
          <a:xfrm>
            <a:off x="1" y="693813"/>
            <a:ext cx="804672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26D86-8F19-40B4-B823-8EB47154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Aufbereitete</a:t>
            </a:r>
            <a:r>
              <a:rPr lang="en-US">
                <a:cs typeface="Calibri Light"/>
              </a:rPr>
              <a:t> Daten </a:t>
            </a:r>
            <a:r>
              <a:rPr lang="en-US" err="1">
                <a:cs typeface="Calibri Light"/>
              </a:rPr>
              <a:t>mit</a:t>
            </a:r>
            <a:r>
              <a:rPr lang="en-US">
                <a:cs typeface="Calibri Light"/>
              </a:rPr>
              <a:t> Text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38D156F-42EB-431C-B3C6-0C3813768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535" y="1828812"/>
            <a:ext cx="7453507" cy="4031814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BF2381-2BF7-4C18-B2FC-E0112FEA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120</a:t>
            </a:fld>
            <a:endParaRPr lang="LID4096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75368F-88E2-46C9-B1A7-C8A13A622D60}"/>
              </a:ext>
            </a:extLst>
          </p:cNvPr>
          <p:cNvSpPr/>
          <p:nvPr/>
        </p:nvSpPr>
        <p:spPr>
          <a:xfrm>
            <a:off x="8558150" y="1200396"/>
            <a:ext cx="2840182" cy="119742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1.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Eintrag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zur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Tabelle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vom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34.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Spieltag</a:t>
            </a:r>
            <a:endParaRPr lang="en-US" sz="200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9443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4AD3E4C1-B639-476A-8825-08FC6DF0F1FC}"/>
              </a:ext>
            </a:extLst>
          </p:cNvPr>
          <p:cNvSpPr/>
          <p:nvPr/>
        </p:nvSpPr>
        <p:spPr>
          <a:xfrm>
            <a:off x="7738425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2AE08C3-FB03-47BB-A131-DFF6F78D44A9}"/>
              </a:ext>
            </a:extLst>
          </p:cNvPr>
          <p:cNvSpPr/>
          <p:nvPr/>
        </p:nvSpPr>
        <p:spPr>
          <a:xfrm>
            <a:off x="1" y="693813"/>
            <a:ext cx="804672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26D86-8F19-40B4-B823-8EB47154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Aufbereitete</a:t>
            </a:r>
            <a:r>
              <a:rPr lang="en-US">
                <a:cs typeface="Calibri Light"/>
              </a:rPr>
              <a:t> Daten </a:t>
            </a:r>
            <a:r>
              <a:rPr lang="en-US" err="1">
                <a:cs typeface="Calibri Light"/>
              </a:rPr>
              <a:t>mit</a:t>
            </a:r>
            <a:r>
              <a:rPr lang="en-US">
                <a:cs typeface="Calibri Light"/>
              </a:rPr>
              <a:t> Text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38D156F-42EB-431C-B3C6-0C3813768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7535" y="1828812"/>
            <a:ext cx="7453507" cy="4031814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CC73241B-D09A-4F08-B280-E2AAAA488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1" t="84512" r="2101" b="5461"/>
          <a:stretch/>
        </p:blipFill>
        <p:spPr>
          <a:xfrm>
            <a:off x="2916455" y="5236143"/>
            <a:ext cx="6828010" cy="404262"/>
          </a:xfrm>
          <a:prstGeom prst="roundRect">
            <a:avLst/>
          </a:prstGeom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5A253-C17F-4211-9753-BEF5DC3C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121</a:t>
            </a:fld>
            <a:endParaRPr lang="LID409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71D2CD-63A7-458C-AF16-5A2A9063C0E0}"/>
              </a:ext>
            </a:extLst>
          </p:cNvPr>
          <p:cNvCxnSpPr/>
          <p:nvPr/>
        </p:nvCxnSpPr>
        <p:spPr>
          <a:xfrm flipH="1">
            <a:off x="6731330" y="4545279"/>
            <a:ext cx="985651" cy="7065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>
            <a:extLst>
              <a:ext uri="{FF2B5EF4-FFF2-40B4-BE49-F238E27FC236}">
                <a16:creationId xmlns:a16="http://schemas.microsoft.com/office/drawing/2014/main" id="{78D1EFC5-9B6E-4AE6-ACD1-3BB8ACD53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20" y="3722186"/>
            <a:ext cx="3787445" cy="844682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9B6868-7BCA-4C3A-9E78-1633CD292097}"/>
              </a:ext>
            </a:extLst>
          </p:cNvPr>
          <p:cNvSpPr/>
          <p:nvPr/>
        </p:nvSpPr>
        <p:spPr>
          <a:xfrm>
            <a:off x="8558150" y="1200396"/>
            <a:ext cx="2840182" cy="119742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1.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Eintrag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zur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Tabelle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vom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34.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Spieltag</a:t>
            </a:r>
            <a:endParaRPr lang="en-US" sz="2000" err="1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24765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E6DB67A5-B2EE-41A0-A15D-4DB35533D144}"/>
              </a:ext>
            </a:extLst>
          </p:cNvPr>
          <p:cNvSpPr/>
          <p:nvPr/>
        </p:nvSpPr>
        <p:spPr>
          <a:xfrm>
            <a:off x="3215954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338ECD4-8A40-4392-99BD-A37B81081712}"/>
              </a:ext>
            </a:extLst>
          </p:cNvPr>
          <p:cNvSpPr/>
          <p:nvPr/>
        </p:nvSpPr>
        <p:spPr>
          <a:xfrm>
            <a:off x="0" y="693814"/>
            <a:ext cx="352425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9775C-380F-4452-894E-DE928775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compare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283836-A154-4D13-B9C6-0E0989D72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959" y="1623311"/>
            <a:ext cx="7739467" cy="4351338"/>
          </a:xfr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8A6A605-FA1B-439F-94EC-5B044E60C34E}"/>
              </a:ext>
            </a:extLst>
          </p:cNvPr>
          <p:cNvSpPr/>
          <p:nvPr/>
        </p:nvSpPr>
        <p:spPr>
          <a:xfrm>
            <a:off x="6556462" y="3103238"/>
            <a:ext cx="4926902" cy="2306876"/>
          </a:xfrm>
          <a:prstGeom prst="wedgeEllipseCallou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FC Bayern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ist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weiterhin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an der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Tabellenspitze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BA65C-FB3F-4569-82D7-9B377BF4C686}"/>
              </a:ext>
            </a:extLst>
          </p:cNvPr>
          <p:cNvSpPr/>
          <p:nvPr/>
        </p:nvSpPr>
        <p:spPr>
          <a:xfrm>
            <a:off x="1517953" y="2641624"/>
            <a:ext cx="6007477" cy="337010"/>
          </a:xfrm>
          <a:prstGeom prst="rect">
            <a:avLst/>
          </a:prstGeom>
          <a:noFill/>
          <a:ln w="57150" cap="rnd">
            <a:solidFill>
              <a:srgbClr val="2E97C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9557C9-9804-429C-BD95-C1A788F3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122</a:t>
            </a:fld>
            <a:endParaRPr lang="LID4096"/>
          </a:p>
        </p:txBody>
      </p:sp>
      <p:pic>
        <p:nvPicPr>
          <p:cNvPr id="9" name="Grafik 8" descr="Musik">
            <a:extLst>
              <a:ext uri="{FF2B5EF4-FFF2-40B4-BE49-F238E27FC236}">
                <a16:creationId xmlns:a16="http://schemas.microsoft.com/office/drawing/2014/main" id="{127672B0-DC93-4DA3-A4FE-249B3476C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176" y="5305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13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F76A3681-3B1A-4EFE-8802-9462BBAC21BC}"/>
              </a:ext>
            </a:extLst>
          </p:cNvPr>
          <p:cNvSpPr/>
          <p:nvPr/>
        </p:nvSpPr>
        <p:spPr>
          <a:xfrm>
            <a:off x="9105211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923C955-4FCE-4A3C-A434-E57112C9A4EB}"/>
              </a:ext>
            </a:extLst>
          </p:cNvPr>
          <p:cNvSpPr/>
          <p:nvPr/>
        </p:nvSpPr>
        <p:spPr>
          <a:xfrm>
            <a:off x="0" y="693813"/>
            <a:ext cx="9413507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76391-A8B1-4F9F-A057-B5126F00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transform-Typen </a:t>
            </a:r>
            <a:r>
              <a:rPr lang="en-US" err="1">
                <a:ea typeface="+mj-lt"/>
                <a:cs typeface="+mj-lt"/>
              </a:rPr>
              <a:t>für</a:t>
            </a:r>
            <a:r>
              <a:rPr lang="en-US">
                <a:ea typeface="+mj-lt"/>
                <a:cs typeface="+mj-lt"/>
              </a:rPr>
              <a:t> Twitter-JSON</a:t>
            </a:r>
            <a:endParaRPr lang="en-US">
              <a:cs typeface="Calibri Light" panose="020F0302020204030204"/>
            </a:endParaRP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D34470A-E6FC-42ED-9D39-DEA5D98C7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9" y="2114182"/>
            <a:ext cx="10410701" cy="3172450"/>
          </a:xfrm>
          <a:prstGeom prst="rect">
            <a:avLst/>
          </a:prstGeo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10AC84F-7F8A-446E-9AF5-EEC3CBF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346304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CA6C921D-9C5D-4DF5-9A3B-542ADECFFA92}"/>
              </a:ext>
            </a:extLst>
          </p:cNvPr>
          <p:cNvSpPr/>
          <p:nvPr/>
        </p:nvSpPr>
        <p:spPr>
          <a:xfrm>
            <a:off x="6140630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CE75011-B932-42AA-A1DA-0483B91E1072}"/>
              </a:ext>
            </a:extLst>
          </p:cNvPr>
          <p:cNvSpPr/>
          <p:nvPr/>
        </p:nvSpPr>
        <p:spPr>
          <a:xfrm>
            <a:off x="1" y="693813"/>
            <a:ext cx="644892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7D112-FE70-4073-9CC6-E56E0B8D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transform-</a:t>
            </a:r>
            <a:r>
              <a:rPr lang="en-US" err="1">
                <a:cs typeface="Calibri Light"/>
              </a:rPr>
              <a:t>Typ</a:t>
            </a:r>
            <a:r>
              <a:rPr lang="en-US">
                <a:cs typeface="Calibri Light"/>
              </a:rPr>
              <a:t>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B2C17-471A-410A-B295-448F75A8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1872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 err="1">
                <a:cs typeface="Calibri"/>
              </a:rPr>
              <a:t>Deklaration</a:t>
            </a:r>
            <a:endParaRPr lang="en-US">
              <a:cs typeface="Calibri"/>
            </a:endParaRPr>
          </a:p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 err="1">
                <a:cs typeface="Calibri"/>
              </a:rPr>
              <a:t>remove_from_list</a:t>
            </a:r>
            <a:r>
              <a:rPr lang="en-US">
                <a:cs typeface="Calibri"/>
              </a:rPr>
              <a:t> -&gt; Name des </a:t>
            </a:r>
            <a:r>
              <a:rPr lang="en-US" err="1">
                <a:cs typeface="Calibri"/>
              </a:rPr>
              <a:t>Typs</a:t>
            </a:r>
            <a:endParaRPr lang="en-US">
              <a:cs typeface="Calibri"/>
            </a:endParaRPr>
          </a:p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values: </a:t>
            </a:r>
            <a:r>
              <a:rPr lang="en-US" err="1">
                <a:cs typeface="Calibri"/>
              </a:rPr>
              <a:t>Werte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der JSON-</a:t>
            </a:r>
            <a:r>
              <a:rPr lang="en-US" err="1">
                <a:cs typeface="Calibri"/>
              </a:rPr>
              <a:t>Datei</a:t>
            </a:r>
            <a:endParaRPr lang="en-US">
              <a:cs typeface="Calibri"/>
            </a:endParaRPr>
          </a:p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data: Daten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der API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5864B2D-BBF8-4238-8520-0377E89A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8770"/>
            <a:ext cx="10755444" cy="1084054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20B172-1AD5-4798-B189-20E10813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02991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D71D6881-B6C5-4DCB-8E45-8B6BE0FB060E}"/>
              </a:ext>
            </a:extLst>
          </p:cNvPr>
          <p:cNvSpPr/>
          <p:nvPr/>
        </p:nvSpPr>
        <p:spPr>
          <a:xfrm>
            <a:off x="6140630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10775DB-181C-4434-BBCF-AFB5950C1AFA}"/>
              </a:ext>
            </a:extLst>
          </p:cNvPr>
          <p:cNvSpPr/>
          <p:nvPr/>
        </p:nvSpPr>
        <p:spPr>
          <a:xfrm>
            <a:off x="1" y="693813"/>
            <a:ext cx="644892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4C6A6-7022-4D61-B790-FD8249D7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transform-</a:t>
            </a:r>
            <a:r>
              <a:rPr lang="en-US" err="1">
                <a:ea typeface="+mj-lt"/>
                <a:cs typeface="+mj-lt"/>
              </a:rPr>
              <a:t>Typ</a:t>
            </a:r>
            <a:r>
              <a:rPr lang="en-US">
                <a:ea typeface="+mj-lt"/>
                <a:cs typeface="+mj-lt"/>
              </a:rPr>
              <a:t>: Basics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F67B-B159-4316-BCB0-C2F9069F8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 err="1">
                <a:cs typeface="Calibri"/>
              </a:rPr>
              <a:t>Beginn</a:t>
            </a:r>
            <a:r>
              <a:rPr lang="en-US">
                <a:cs typeface="Calibri"/>
              </a:rPr>
              <a:t> des Codes </a:t>
            </a:r>
            <a:r>
              <a:rPr lang="en-US" err="1">
                <a:cs typeface="Calibri"/>
              </a:rPr>
              <a:t>eines</a:t>
            </a:r>
            <a:r>
              <a:rPr lang="en-US">
                <a:cs typeface="Calibri"/>
              </a:rPr>
              <a:t> transform-</a:t>
            </a:r>
            <a:r>
              <a:rPr lang="en-US" err="1">
                <a:cs typeface="Calibri"/>
              </a:rPr>
              <a:t>Typs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A9F58F2-682E-4DF9-BE4A-FABEF5FA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97" y="3386188"/>
            <a:ext cx="8997350" cy="13527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72AEFF-230C-4A2B-9B77-6D902859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6473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E8EB69A9-13D6-4117-8B28-F1B3C4998D55}"/>
              </a:ext>
            </a:extLst>
          </p:cNvPr>
          <p:cNvSpPr/>
          <p:nvPr/>
        </p:nvSpPr>
        <p:spPr>
          <a:xfrm>
            <a:off x="6140630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B3D5BF2-06D4-4DDF-AD17-AF5862EBDC2D}"/>
              </a:ext>
            </a:extLst>
          </p:cNvPr>
          <p:cNvSpPr/>
          <p:nvPr/>
        </p:nvSpPr>
        <p:spPr>
          <a:xfrm>
            <a:off x="1" y="693813"/>
            <a:ext cx="644892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4C6A6-7022-4D61-B790-FD8249D7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transform-</a:t>
            </a:r>
            <a:r>
              <a:rPr lang="en-US" err="1">
                <a:ea typeface="+mj-lt"/>
                <a:cs typeface="+mj-lt"/>
              </a:rPr>
              <a:t>Typ</a:t>
            </a:r>
            <a:r>
              <a:rPr lang="en-US">
                <a:ea typeface="+mj-lt"/>
                <a:cs typeface="+mj-lt"/>
              </a:rPr>
              <a:t>: Basics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F67B-B159-4316-BCB0-C2F9069F8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Ende des Codes </a:t>
            </a:r>
            <a:r>
              <a:rPr lang="en-US" err="1">
                <a:cs typeface="Calibri"/>
              </a:rPr>
              <a:t>eines</a:t>
            </a:r>
            <a:r>
              <a:rPr lang="en-US">
                <a:cs typeface="Calibri"/>
              </a:rPr>
              <a:t> transform-</a:t>
            </a:r>
            <a:r>
              <a:rPr lang="en-US" err="1">
                <a:cs typeface="Calibri"/>
              </a:rPr>
              <a:t>Typs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02D9281-3339-44CA-B8A1-EB477D49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7" y="3275308"/>
            <a:ext cx="10550104" cy="954366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F022A2-912B-4543-84D7-39283F90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18979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FEC6F4C7-A4F1-46C7-96EC-23C847FA0287}"/>
              </a:ext>
            </a:extLst>
          </p:cNvPr>
          <p:cNvSpPr/>
          <p:nvPr/>
        </p:nvSpPr>
        <p:spPr>
          <a:xfrm>
            <a:off x="9105211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758B95-2AE9-4F83-839A-6B026AC4713F}"/>
              </a:ext>
            </a:extLst>
          </p:cNvPr>
          <p:cNvSpPr/>
          <p:nvPr/>
        </p:nvSpPr>
        <p:spPr>
          <a:xfrm>
            <a:off x="0" y="693813"/>
            <a:ext cx="9413507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76391-A8B1-4F9F-A057-B5126F00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transform-Typen </a:t>
            </a:r>
            <a:r>
              <a:rPr lang="en-US" err="1">
                <a:ea typeface="+mj-lt"/>
                <a:cs typeface="+mj-lt"/>
              </a:rPr>
              <a:t>für</a:t>
            </a:r>
            <a:r>
              <a:rPr lang="en-US">
                <a:ea typeface="+mj-lt"/>
                <a:cs typeface="+mj-lt"/>
              </a:rPr>
              <a:t> Twitter-JSON</a:t>
            </a:r>
            <a:endParaRPr lang="en-US">
              <a:cs typeface="Calibri Light" panose="020F0302020204030204"/>
            </a:endParaRP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D34470A-E6FC-42ED-9D39-DEA5D98C7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9" y="2114182"/>
            <a:ext cx="10410701" cy="31724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6981D2B-4E32-43BF-90A9-D34DC8F453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60" r="46887" b="27077"/>
          <a:stretch/>
        </p:blipFill>
        <p:spPr>
          <a:xfrm>
            <a:off x="890649" y="3965608"/>
            <a:ext cx="5529403" cy="462013"/>
          </a:xfrm>
          <a:prstGeom prst="roundRect">
            <a:avLst/>
          </a:prstGeom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6508D-B15B-4BC0-9BF6-0F236841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05148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A5DF315-4CA6-4DD6-86F5-527865EF4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2318" y="2438564"/>
            <a:ext cx="4229100" cy="292417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AE3629-9CAC-465B-AF2D-69B213BB26DF}"/>
              </a:ext>
            </a:extLst>
          </p:cNvPr>
          <p:cNvCxnSpPr/>
          <p:nvPr/>
        </p:nvCxnSpPr>
        <p:spPr>
          <a:xfrm flipH="1">
            <a:off x="5860473" y="3961409"/>
            <a:ext cx="1727859" cy="1820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4A2CA854-37AC-4C5E-8BFC-1675BB984B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4" t="54854" r="1449" b="33954"/>
          <a:stretch/>
        </p:blipFill>
        <p:spPr>
          <a:xfrm>
            <a:off x="1915427" y="4042610"/>
            <a:ext cx="3924881" cy="327259"/>
          </a:xfrm>
          <a:prstGeom prst="roundRect">
            <a:avLst/>
          </a:prstGeom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41F5540-15DA-4882-8E80-4FD955C1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128</a:t>
            </a:fld>
            <a:endParaRPr lang="LID4096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45C76AE-E5CA-4E7C-8D1A-35E764663D4C}"/>
              </a:ext>
            </a:extLst>
          </p:cNvPr>
          <p:cNvSpPr/>
          <p:nvPr/>
        </p:nvSpPr>
        <p:spPr>
          <a:xfrm>
            <a:off x="8875295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000F295-5A84-4C48-B20B-EC93FE0D46E0}"/>
              </a:ext>
            </a:extLst>
          </p:cNvPr>
          <p:cNvSpPr/>
          <p:nvPr/>
        </p:nvSpPr>
        <p:spPr>
          <a:xfrm>
            <a:off x="1" y="693813"/>
            <a:ext cx="91825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B441F-E729-4BCD-94EF-4C2E4175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transform-</a:t>
            </a:r>
            <a:r>
              <a:rPr lang="en-US" err="1">
                <a:cs typeface="Calibri Light"/>
              </a:rPr>
              <a:t>Typ</a:t>
            </a:r>
            <a:r>
              <a:rPr lang="en-US">
                <a:cs typeface="Calibri Light"/>
              </a:rPr>
              <a:t>: </a:t>
            </a:r>
            <a:r>
              <a:rPr lang="en-US" err="1">
                <a:cs typeface="Calibri Light"/>
              </a:rPr>
              <a:t>remove_from_list</a:t>
            </a:r>
            <a:endParaRPr lang="en-US">
              <a:cs typeface="Calibri Ligh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663989B-C083-4DDE-86BA-62C51F853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8801" y="2612442"/>
            <a:ext cx="3235485" cy="213468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F8694B4-2B95-4CE1-9DAA-0B4EDC41D6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08" t="38252" r="21250" b="5293"/>
          <a:stretch/>
        </p:blipFill>
        <p:spPr>
          <a:xfrm>
            <a:off x="7324078" y="3429001"/>
            <a:ext cx="2272684" cy="120514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639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3B6C1F4-3226-4059-97D2-53DF0C617DE7}"/>
              </a:ext>
            </a:extLst>
          </p:cNvPr>
          <p:cNvSpPr/>
          <p:nvPr/>
        </p:nvSpPr>
        <p:spPr>
          <a:xfrm>
            <a:off x="8875295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4A3C760-C518-4A06-8E99-7CC2E86B4E4F}"/>
              </a:ext>
            </a:extLst>
          </p:cNvPr>
          <p:cNvSpPr/>
          <p:nvPr/>
        </p:nvSpPr>
        <p:spPr>
          <a:xfrm>
            <a:off x="1" y="693813"/>
            <a:ext cx="91825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8C98F-0D7F-4305-85C6-9E9F2CDC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transform-</a:t>
            </a:r>
            <a:r>
              <a:rPr lang="en-US" err="1">
                <a:ea typeface="+mj-lt"/>
                <a:cs typeface="+mj-lt"/>
              </a:rPr>
              <a:t>Typ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remove_from_list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9B3D24E-987C-4990-B4F4-246AD316E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8810" y="1825625"/>
            <a:ext cx="5374380" cy="4351338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779F88-4A04-47EE-BC7D-553B6E00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866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FE79C83-80AC-4598-AFF0-89B9D3B542B7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3B0621-C9E0-41A3-8EED-49C33073F16E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DD57FB-0DB5-41E8-A45F-5C0A0B41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Zeitmanagement</a:t>
            </a:r>
            <a:endParaRPr lang="LID4096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633C950-01DA-4D76-97FF-283F4FEB7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270 Stunden pro Teammitglied</a:t>
            </a:r>
          </a:p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16 Sprints + Planung</a:t>
            </a:r>
          </a:p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Ziele</a:t>
            </a:r>
          </a:p>
          <a:p>
            <a:pPr lvl="1"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Gleichmäßige Verteilung</a:t>
            </a:r>
          </a:p>
          <a:p>
            <a:pPr lvl="1"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Überblick für alle Teammitglieder</a:t>
            </a:r>
          </a:p>
          <a:p>
            <a:pPr lvl="1"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Dokumentation der Arbeitszeiten</a:t>
            </a:r>
          </a:p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6172FD-A157-4CE1-A469-1A64B7E7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99546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e 18">
            <a:extLst>
              <a:ext uri="{FF2B5EF4-FFF2-40B4-BE49-F238E27FC236}">
                <a16:creationId xmlns:a16="http://schemas.microsoft.com/office/drawing/2014/main" id="{0FCD7701-9BF8-4EDB-BB99-A3A49F64DE6B}"/>
              </a:ext>
            </a:extLst>
          </p:cNvPr>
          <p:cNvSpPr/>
          <p:nvPr/>
        </p:nvSpPr>
        <p:spPr>
          <a:xfrm>
            <a:off x="8875295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D88B970-81FC-4CCE-908A-8FE4DA7B6FB7}"/>
              </a:ext>
            </a:extLst>
          </p:cNvPr>
          <p:cNvSpPr/>
          <p:nvPr/>
        </p:nvSpPr>
        <p:spPr>
          <a:xfrm>
            <a:off x="1" y="693813"/>
            <a:ext cx="91825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F3B72-4451-4FD1-AA49-C158C041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transform-</a:t>
            </a:r>
            <a:r>
              <a:rPr lang="en-US" err="1">
                <a:ea typeface="+mj-lt"/>
                <a:cs typeface="+mj-lt"/>
              </a:rPr>
              <a:t>Typ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remove_from_list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12" name="Grafik 11" descr="Ein Bild, das haltend, Personen enthält.&#10;&#10;Automatisch generierte Beschreibung">
            <a:extLst>
              <a:ext uri="{FF2B5EF4-FFF2-40B4-BE49-F238E27FC236}">
                <a16:creationId xmlns:a16="http://schemas.microsoft.com/office/drawing/2014/main" id="{8DF5D5C1-A4B5-405D-A331-AC84524EA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2" y="2054162"/>
            <a:ext cx="10375075" cy="334344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38C5FA-7568-43F1-9052-D07F31D5EF74}"/>
              </a:ext>
            </a:extLst>
          </p:cNvPr>
          <p:cNvSpPr/>
          <p:nvPr/>
        </p:nvSpPr>
        <p:spPr>
          <a:xfrm>
            <a:off x="9636167" y="2028746"/>
            <a:ext cx="1647370" cy="91857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  <a:cs typeface="Calibri"/>
              </a:rPr>
              <a:t>bekannt</a:t>
            </a:r>
            <a:endParaRPr lang="en-US" sz="28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14" name="Grafik 13" descr="Ein Bild, das haltend, Personen enthält.&#10;&#10;Automatisch generierte Beschreibung">
            <a:extLst>
              <a:ext uri="{FF2B5EF4-FFF2-40B4-BE49-F238E27FC236}">
                <a16:creationId xmlns:a16="http://schemas.microsoft.com/office/drawing/2014/main" id="{21338756-F018-422D-970D-B23F25F232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8" b="46573"/>
          <a:stretch/>
        </p:blipFill>
        <p:spPr>
          <a:xfrm>
            <a:off x="908462" y="2054162"/>
            <a:ext cx="7930900" cy="1786319"/>
          </a:xfrm>
          <a:prstGeom prst="roundRect">
            <a:avLst/>
          </a:prstGeom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Grafik 15" descr="Ein Bild, das haltend, Personen enthält.&#10;&#10;Automatisch generierte Beschreibung">
            <a:extLst>
              <a:ext uri="{FF2B5EF4-FFF2-40B4-BE49-F238E27FC236}">
                <a16:creationId xmlns:a16="http://schemas.microsoft.com/office/drawing/2014/main" id="{7825CF12-F68E-456A-A163-460F6865DA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86822" r="32218" b="2239"/>
          <a:stretch/>
        </p:blipFill>
        <p:spPr>
          <a:xfrm>
            <a:off x="2002055" y="4957011"/>
            <a:ext cx="5938787" cy="365760"/>
          </a:xfrm>
          <a:prstGeom prst="roundRect">
            <a:avLst/>
          </a:prstGeom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9E768C06-0F2C-410F-86AD-B13EE1C4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6105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2A4E3F6B-A883-4CD8-85F4-A981B253C7F1}"/>
              </a:ext>
            </a:extLst>
          </p:cNvPr>
          <p:cNvSpPr/>
          <p:nvPr/>
        </p:nvSpPr>
        <p:spPr>
          <a:xfrm>
            <a:off x="8875295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7D0BB81-9605-4056-A944-483D66E3809D}"/>
              </a:ext>
            </a:extLst>
          </p:cNvPr>
          <p:cNvSpPr/>
          <p:nvPr/>
        </p:nvSpPr>
        <p:spPr>
          <a:xfrm>
            <a:off x="1" y="693813"/>
            <a:ext cx="91825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F3B72-4451-4FD1-AA49-C158C041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transform-</a:t>
            </a:r>
            <a:r>
              <a:rPr lang="en-US" err="1">
                <a:ea typeface="+mj-lt"/>
                <a:cs typeface="+mj-lt"/>
              </a:rPr>
              <a:t>Typ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remove_from_list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12" name="Grafik 11" descr="Ein Bild, das haltend, Personen enthält.&#10;&#10;Automatisch generierte Beschreibung">
            <a:extLst>
              <a:ext uri="{FF2B5EF4-FFF2-40B4-BE49-F238E27FC236}">
                <a16:creationId xmlns:a16="http://schemas.microsoft.com/office/drawing/2014/main" id="{8DF5D5C1-A4B5-405D-A331-AC84524EA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2" y="2054162"/>
            <a:ext cx="10375075" cy="334344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38C5FA-7568-43F1-9052-D07F31D5EF74}"/>
              </a:ext>
            </a:extLst>
          </p:cNvPr>
          <p:cNvSpPr/>
          <p:nvPr/>
        </p:nvSpPr>
        <p:spPr>
          <a:xfrm>
            <a:off x="8624236" y="2028746"/>
            <a:ext cx="2659301" cy="91857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  <a:cs typeface="Calibri"/>
              </a:rPr>
              <a:t>Grundfunktion</a:t>
            </a:r>
            <a:endParaRPr lang="en-US" sz="28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3" name="Grafik 2" descr="Ein Bild, das haltend, Personen enthält.&#10;&#10;Automatisch generierte Beschreibung">
            <a:extLst>
              <a:ext uri="{FF2B5EF4-FFF2-40B4-BE49-F238E27FC236}">
                <a16:creationId xmlns:a16="http://schemas.microsoft.com/office/drawing/2014/main" id="{A0DC81E0-9DAB-438D-9710-223AAE2004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53612" r="675" b="18914"/>
          <a:stretch/>
        </p:blipFill>
        <p:spPr>
          <a:xfrm>
            <a:off x="1925053" y="3821229"/>
            <a:ext cx="9288379" cy="918575"/>
          </a:xfrm>
          <a:prstGeom prst="roundRect">
            <a:avLst/>
          </a:prstGeom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D859DE-933A-4EFE-990A-7F5FD199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65607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2A4E3F6B-A883-4CD8-85F4-A981B253C7F1}"/>
              </a:ext>
            </a:extLst>
          </p:cNvPr>
          <p:cNvSpPr/>
          <p:nvPr/>
        </p:nvSpPr>
        <p:spPr>
          <a:xfrm>
            <a:off x="8875295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7D0BB81-9605-4056-A944-483D66E3809D}"/>
              </a:ext>
            </a:extLst>
          </p:cNvPr>
          <p:cNvSpPr/>
          <p:nvPr/>
        </p:nvSpPr>
        <p:spPr>
          <a:xfrm>
            <a:off x="1" y="693813"/>
            <a:ext cx="91825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F3B72-4451-4FD1-AA49-C158C041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transform-</a:t>
            </a:r>
            <a:r>
              <a:rPr lang="en-US" err="1">
                <a:ea typeface="+mj-lt"/>
                <a:cs typeface="+mj-lt"/>
              </a:rPr>
              <a:t>Typ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remove_from_list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D859DE-933A-4EFE-990A-7F5FD199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132</a:t>
            </a:fld>
            <a:endParaRPr lang="LID4096"/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34354B86-91BC-4727-A459-0A87F4D57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4" t="29405" r="18328" b="60828"/>
          <a:stretch/>
        </p:blipFill>
        <p:spPr>
          <a:xfrm>
            <a:off x="832441" y="3390123"/>
            <a:ext cx="10022726" cy="96036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94490A-3F94-42EB-8D52-DF227E1E6C2E}"/>
              </a:ext>
            </a:extLst>
          </p:cNvPr>
          <p:cNvSpPr txBox="1"/>
          <p:nvPr/>
        </p:nvSpPr>
        <p:spPr>
          <a:xfrm>
            <a:off x="798917" y="293653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Grundfunktion</a:t>
            </a:r>
            <a:endParaRPr lang="en-US">
              <a:cs typeface="Arial" panose="020B060402020202020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4EB4E9-D8BC-4C5F-B231-AAEAE2C03BD2}"/>
              </a:ext>
            </a:extLst>
          </p:cNvPr>
          <p:cNvSpPr/>
          <p:nvPr/>
        </p:nvSpPr>
        <p:spPr>
          <a:xfrm>
            <a:off x="775624" y="2979636"/>
            <a:ext cx="10571544" cy="1379316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CF506-AF9B-4961-8C40-AC621E447364}"/>
              </a:ext>
            </a:extLst>
          </p:cNvPr>
          <p:cNvSpPr/>
          <p:nvPr/>
        </p:nvSpPr>
        <p:spPr>
          <a:xfrm>
            <a:off x="9323407" y="3454077"/>
            <a:ext cx="1128531" cy="3665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859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29C8E7DF-0431-4A18-9416-F93B16F7A8CC}"/>
              </a:ext>
            </a:extLst>
          </p:cNvPr>
          <p:cNvSpPr/>
          <p:nvPr/>
        </p:nvSpPr>
        <p:spPr>
          <a:xfrm>
            <a:off x="8875295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AAE41D-6ED1-4918-A461-DAF5D4D5906B}"/>
              </a:ext>
            </a:extLst>
          </p:cNvPr>
          <p:cNvSpPr/>
          <p:nvPr/>
        </p:nvSpPr>
        <p:spPr>
          <a:xfrm>
            <a:off x="1" y="693813"/>
            <a:ext cx="91825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8F25F-062A-4448-961B-23A76A4F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remove_from_list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use_stopwords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3248D73-8E6E-4927-A662-5F41738B4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2808"/>
            <a:ext cx="8839200" cy="3200400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80E8D-423F-4E20-B5C2-E1219B86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133</a:t>
            </a:fld>
            <a:endParaRPr lang="LID4096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65229D-67AA-4B28-B12E-22FB9EBD9772}"/>
              </a:ext>
            </a:extLst>
          </p:cNvPr>
          <p:cNvSpPr/>
          <p:nvPr/>
        </p:nvSpPr>
        <p:spPr>
          <a:xfrm>
            <a:off x="834903" y="5088841"/>
            <a:ext cx="10448634" cy="91857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  <a:cs typeface="Calibri"/>
              </a:rPr>
              <a:t>Weitere</a:t>
            </a:r>
            <a:r>
              <a:rPr lang="en-US" sz="2800">
                <a:solidFill>
                  <a:schemeClr val="tx1"/>
                </a:solidFill>
                <a:cs typeface="Calibri"/>
              </a:rPr>
              <a:t> </a:t>
            </a:r>
            <a:r>
              <a:rPr lang="en-US" sz="2800" err="1">
                <a:solidFill>
                  <a:schemeClr val="tx1"/>
                </a:solidFill>
                <a:cs typeface="Calibri"/>
              </a:rPr>
              <a:t>verbotene</a:t>
            </a:r>
            <a:r>
              <a:rPr lang="en-US" sz="2800">
                <a:solidFill>
                  <a:schemeClr val="tx1"/>
                </a:solidFill>
                <a:cs typeface="Calibri"/>
              </a:rPr>
              <a:t> </a:t>
            </a:r>
            <a:r>
              <a:rPr lang="en-US" sz="2800" err="1">
                <a:solidFill>
                  <a:schemeClr val="tx1"/>
                </a:solidFill>
                <a:cs typeface="Calibri"/>
              </a:rPr>
              <a:t>Wörter</a:t>
            </a:r>
            <a:r>
              <a:rPr lang="en-US" sz="2800">
                <a:solidFill>
                  <a:schemeClr val="tx1"/>
                </a:solidFill>
                <a:cs typeface="Calibri"/>
              </a:rPr>
              <a:t> </a:t>
            </a:r>
            <a:r>
              <a:rPr lang="en-US" sz="2800" err="1">
                <a:solidFill>
                  <a:schemeClr val="tx1"/>
                </a:solidFill>
                <a:cs typeface="Calibri"/>
              </a:rPr>
              <a:t>aus</a:t>
            </a:r>
            <a:r>
              <a:rPr lang="en-US" sz="2800">
                <a:solidFill>
                  <a:schemeClr val="tx1"/>
                </a:solidFill>
                <a:cs typeface="Calibri"/>
              </a:rPr>
              <a:t> </a:t>
            </a:r>
            <a:r>
              <a:rPr lang="en-US" sz="2800" err="1">
                <a:solidFill>
                  <a:schemeClr val="tx1"/>
                </a:solidFill>
                <a:cs typeface="Calibri"/>
              </a:rPr>
              <a:t>Textdatei</a:t>
            </a:r>
            <a:r>
              <a:rPr lang="en-US" sz="2800">
                <a:solidFill>
                  <a:schemeClr val="tx1"/>
                </a:solidFill>
                <a:cs typeface="Calibri"/>
              </a:rPr>
              <a:t> </a:t>
            </a:r>
            <a:r>
              <a:rPr lang="en-US" sz="2800" err="1">
                <a:solidFill>
                  <a:schemeClr val="tx1"/>
                </a:solidFill>
                <a:cs typeface="Calibri"/>
              </a:rPr>
              <a:t>hinzufügen</a:t>
            </a:r>
            <a:r>
              <a:rPr lang="en-US" sz="2800">
                <a:solidFill>
                  <a:schemeClr val="tx1"/>
                </a:solidFill>
                <a:cs typeface="Calibri"/>
              </a:rPr>
              <a:t> (true/false)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3FC3F65-AE45-4BFF-875E-62FA27EA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120" y="2885559"/>
            <a:ext cx="3542456" cy="1436104"/>
          </a:xfrm>
          <a:prstGeom prst="roundRect">
            <a:avLst/>
          </a:prstGeom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156845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2A4E3F6B-A883-4CD8-85F4-A981B253C7F1}"/>
              </a:ext>
            </a:extLst>
          </p:cNvPr>
          <p:cNvSpPr/>
          <p:nvPr/>
        </p:nvSpPr>
        <p:spPr>
          <a:xfrm>
            <a:off x="8875295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7D0BB81-9605-4056-A944-483D66E3809D}"/>
              </a:ext>
            </a:extLst>
          </p:cNvPr>
          <p:cNvSpPr/>
          <p:nvPr/>
        </p:nvSpPr>
        <p:spPr>
          <a:xfrm>
            <a:off x="1" y="693813"/>
            <a:ext cx="91825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F3B72-4451-4FD1-AA49-C158C041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transform-</a:t>
            </a:r>
            <a:r>
              <a:rPr lang="en-US" err="1">
                <a:ea typeface="+mj-lt"/>
                <a:cs typeface="+mj-lt"/>
              </a:rPr>
              <a:t>Typ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remove_from_list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D859DE-933A-4EFE-990A-7F5FD199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134</a:t>
            </a:fld>
            <a:endParaRPr lang="LID4096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881DBCC-07B2-46E4-A6D3-C919C22A6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4" t="31933" r="17515" b="58403"/>
          <a:stretch/>
        </p:blipFill>
        <p:spPr>
          <a:xfrm>
            <a:off x="724189" y="3363716"/>
            <a:ext cx="10572911" cy="97185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951891-3BBD-4825-AF1C-679C0C81B6A3}"/>
              </a:ext>
            </a:extLst>
          </p:cNvPr>
          <p:cNvSpPr txBox="1"/>
          <p:nvPr/>
        </p:nvSpPr>
        <p:spPr>
          <a:xfrm>
            <a:off x="731398" y="294221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use_stopwords</a:t>
            </a:r>
            <a:r>
              <a:rPr lang="en-US"/>
              <a:t>: true</a:t>
            </a:r>
            <a:endParaRPr lang="en-US" err="1">
              <a:cs typeface="Arial" panose="020B0604020202020204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641D4E-A88E-4A4C-A13F-AD1E25A99B58}"/>
              </a:ext>
            </a:extLst>
          </p:cNvPr>
          <p:cNvSpPr/>
          <p:nvPr/>
        </p:nvSpPr>
        <p:spPr>
          <a:xfrm>
            <a:off x="727396" y="2969990"/>
            <a:ext cx="10571544" cy="1379316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03FC96-8D72-44BC-AEB5-2283B811716D}"/>
              </a:ext>
            </a:extLst>
          </p:cNvPr>
          <p:cNvSpPr/>
          <p:nvPr/>
        </p:nvSpPr>
        <p:spPr>
          <a:xfrm>
            <a:off x="9603129" y="3434785"/>
            <a:ext cx="1070658" cy="3665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C31BB8-6F18-478A-BE55-9C3A7BE18B03}"/>
              </a:ext>
            </a:extLst>
          </p:cNvPr>
          <p:cNvSpPr/>
          <p:nvPr/>
        </p:nvSpPr>
        <p:spPr>
          <a:xfrm>
            <a:off x="5214394" y="3434786"/>
            <a:ext cx="1128531" cy="3665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517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8E7C888D-DC6C-42CC-ADCD-5B0D7CB0F7D6}"/>
              </a:ext>
            </a:extLst>
          </p:cNvPr>
          <p:cNvSpPr/>
          <p:nvPr/>
        </p:nvSpPr>
        <p:spPr>
          <a:xfrm>
            <a:off x="8875295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8ED793D-A66A-4DC9-814F-6C162DEC130B}"/>
              </a:ext>
            </a:extLst>
          </p:cNvPr>
          <p:cNvSpPr/>
          <p:nvPr/>
        </p:nvSpPr>
        <p:spPr>
          <a:xfrm>
            <a:off x="1" y="693813"/>
            <a:ext cx="91825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38065-7C0D-47ED-AA98-43CAB76F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remove_from_list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ignore_case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66D6E72-7E10-4C4D-9713-FC4419E3D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75" y="2516225"/>
            <a:ext cx="9163050" cy="185737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37D3D30-A789-4255-93F9-DBD21AE3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135</a:t>
            </a:fld>
            <a:endParaRPr lang="LID4096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CEAD2B-E990-4670-9F72-BA6B8D80845B}"/>
              </a:ext>
            </a:extLst>
          </p:cNvPr>
          <p:cNvSpPr/>
          <p:nvPr/>
        </p:nvSpPr>
        <p:spPr>
          <a:xfrm>
            <a:off x="834903" y="5088841"/>
            <a:ext cx="10448634" cy="91857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  <a:cs typeface="Calibri"/>
              </a:rPr>
              <a:t>Ignoriert</a:t>
            </a:r>
            <a:r>
              <a:rPr lang="en-US" sz="2800">
                <a:solidFill>
                  <a:schemeClr val="tx1"/>
                </a:solidFill>
                <a:cs typeface="Calibri"/>
              </a:rPr>
              <a:t> </a:t>
            </a:r>
            <a:r>
              <a:rPr lang="en-US" sz="2800" err="1">
                <a:solidFill>
                  <a:schemeClr val="tx1"/>
                </a:solidFill>
                <a:cs typeface="Calibri"/>
              </a:rPr>
              <a:t>Groß</a:t>
            </a:r>
            <a:r>
              <a:rPr lang="en-US" sz="2800">
                <a:solidFill>
                  <a:schemeClr val="tx1"/>
                </a:solidFill>
                <a:cs typeface="Calibri"/>
              </a:rPr>
              <a:t>- und </a:t>
            </a:r>
            <a:r>
              <a:rPr lang="en-US" sz="2800" err="1">
                <a:solidFill>
                  <a:schemeClr val="tx1"/>
                </a:solidFill>
                <a:cs typeface="Calibri"/>
              </a:rPr>
              <a:t>Kleibschreibung</a:t>
            </a:r>
            <a:r>
              <a:rPr lang="en-US" sz="2800">
                <a:solidFill>
                  <a:schemeClr val="tx1"/>
                </a:solidFill>
                <a:cs typeface="Calibri"/>
              </a:rPr>
              <a:t> der Wörter (true/false)</a:t>
            </a:r>
          </a:p>
        </p:txBody>
      </p:sp>
    </p:spTree>
    <p:extLst>
      <p:ext uri="{BB962C8B-B14F-4D97-AF65-F5344CB8AC3E}">
        <p14:creationId xmlns:p14="http://schemas.microsoft.com/office/powerpoint/2010/main" val="30861755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2A4E3F6B-A883-4CD8-85F4-A981B253C7F1}"/>
              </a:ext>
            </a:extLst>
          </p:cNvPr>
          <p:cNvSpPr/>
          <p:nvPr/>
        </p:nvSpPr>
        <p:spPr>
          <a:xfrm>
            <a:off x="8875295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7D0BB81-9605-4056-A944-483D66E3809D}"/>
              </a:ext>
            </a:extLst>
          </p:cNvPr>
          <p:cNvSpPr/>
          <p:nvPr/>
        </p:nvSpPr>
        <p:spPr>
          <a:xfrm>
            <a:off x="1" y="693813"/>
            <a:ext cx="91825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F3B72-4451-4FD1-AA49-C158C041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transform-</a:t>
            </a:r>
            <a:r>
              <a:rPr lang="en-US" err="1">
                <a:ea typeface="+mj-lt"/>
                <a:cs typeface="+mj-lt"/>
              </a:rPr>
              <a:t>Typ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remove_from_list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D859DE-933A-4EFE-990A-7F5FD199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136</a:t>
            </a:fld>
            <a:endParaRPr lang="LID4096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CF84029F-4EC5-4E35-91DB-3F213BB54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25" t="42535" r="19327" b="48737"/>
          <a:stretch/>
        </p:blipFill>
        <p:spPr>
          <a:xfrm>
            <a:off x="750690" y="3373363"/>
            <a:ext cx="10523492" cy="91895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648994-2032-4F2B-ACCD-4A859C476430}"/>
              </a:ext>
            </a:extLst>
          </p:cNvPr>
          <p:cNvSpPr txBox="1"/>
          <p:nvPr/>
        </p:nvSpPr>
        <p:spPr>
          <a:xfrm>
            <a:off x="750689" y="295595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 panose="020B0604020202020204"/>
              </a:rPr>
              <a:t>ignore_case</a:t>
            </a:r>
            <a:r>
              <a:rPr lang="en-US">
                <a:cs typeface="Arial" panose="020B0604020202020204"/>
              </a:rPr>
              <a:t>: true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96A2BF-DB42-420D-A9B3-592DC9F6E59B}"/>
              </a:ext>
            </a:extLst>
          </p:cNvPr>
          <p:cNvSpPr/>
          <p:nvPr/>
        </p:nvSpPr>
        <p:spPr>
          <a:xfrm>
            <a:off x="746686" y="2989282"/>
            <a:ext cx="10571544" cy="1379316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31D9D2-113C-4E34-BF70-D9CCC4DBEF69}"/>
              </a:ext>
            </a:extLst>
          </p:cNvPr>
          <p:cNvSpPr/>
          <p:nvPr/>
        </p:nvSpPr>
        <p:spPr>
          <a:xfrm>
            <a:off x="9863559" y="3376913"/>
            <a:ext cx="1128531" cy="3665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CD6582-7A26-45E7-B096-53A089E29F1A}"/>
              </a:ext>
            </a:extLst>
          </p:cNvPr>
          <p:cNvSpPr/>
          <p:nvPr/>
        </p:nvSpPr>
        <p:spPr>
          <a:xfrm>
            <a:off x="7442521" y="3376913"/>
            <a:ext cx="935620" cy="3665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6A9F12-2F16-4C39-9BCB-828E8350E6E5}"/>
              </a:ext>
            </a:extLst>
          </p:cNvPr>
          <p:cNvSpPr/>
          <p:nvPr/>
        </p:nvSpPr>
        <p:spPr>
          <a:xfrm>
            <a:off x="5416951" y="3376913"/>
            <a:ext cx="1128531" cy="3665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BBF2F7-85B8-4CE6-96E7-07650E130960}"/>
              </a:ext>
            </a:extLst>
          </p:cNvPr>
          <p:cNvSpPr/>
          <p:nvPr/>
        </p:nvSpPr>
        <p:spPr>
          <a:xfrm>
            <a:off x="3092368" y="3376913"/>
            <a:ext cx="1196049" cy="3665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280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C23559AB-FB24-4C23-958D-7FB4CE6FA497}"/>
              </a:ext>
            </a:extLst>
          </p:cNvPr>
          <p:cNvSpPr/>
          <p:nvPr/>
        </p:nvSpPr>
        <p:spPr>
          <a:xfrm>
            <a:off x="10428913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95DD5D-879C-4B20-89E5-11C9E963A442}"/>
              </a:ext>
            </a:extLst>
          </p:cNvPr>
          <p:cNvSpPr/>
          <p:nvPr/>
        </p:nvSpPr>
        <p:spPr>
          <a:xfrm>
            <a:off x="1" y="693813"/>
            <a:ext cx="10737208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ECFD7-7BD1-443D-9A56-7FBD596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ea typeface="+mj-lt"/>
                <a:cs typeface="+mj-lt"/>
              </a:rPr>
              <a:t>: images (</a:t>
            </a:r>
            <a:r>
              <a:rPr lang="en-US" err="1">
                <a:ea typeface="+mj-lt"/>
                <a:cs typeface="+mj-lt"/>
              </a:rPr>
              <a:t>Wordcloud</a:t>
            </a:r>
            <a:r>
              <a:rPr lang="en-US">
                <a:ea typeface="+mj-lt"/>
                <a:cs typeface="+mj-lt"/>
              </a:rPr>
              <a:t>)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77EFEFCF-D3BD-42B5-9E2D-158F05D3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9942" y="1613088"/>
            <a:ext cx="2718835" cy="420183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2C0852-B7C6-487F-97DB-24A4EC6AF5B8}"/>
              </a:ext>
            </a:extLst>
          </p:cNvPr>
          <p:cNvCxnSpPr>
            <a:cxnSpLocks/>
          </p:cNvCxnSpPr>
          <p:nvPr/>
        </p:nvCxnSpPr>
        <p:spPr>
          <a:xfrm flipH="1" flipV="1">
            <a:off x="4369869" y="3878981"/>
            <a:ext cx="3320023" cy="3530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42C0102-3ADB-4409-8A78-ABDEB9BFB714}"/>
              </a:ext>
            </a:extLst>
          </p:cNvPr>
          <p:cNvSpPr/>
          <p:nvPr/>
        </p:nvSpPr>
        <p:spPr>
          <a:xfrm>
            <a:off x="7451036" y="3760968"/>
            <a:ext cx="2576945" cy="11811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Erstellung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der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Wordcloud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" name="Grafik 10">
            <a:extLst>
              <a:ext uri="{FF2B5EF4-FFF2-40B4-BE49-F238E27FC236}">
                <a16:creationId xmlns:a16="http://schemas.microsoft.com/office/drawing/2014/main" id="{2C788979-FEFB-4C37-9658-4592766AF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49345" r="25090" b="42408"/>
          <a:stretch/>
        </p:blipFill>
        <p:spPr>
          <a:xfrm>
            <a:off x="2377440" y="3686476"/>
            <a:ext cx="1819175" cy="346509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3F289AB-BD4E-4792-8A2E-B7AAB246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56581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62E79130-DF5A-4F60-855D-E714E2E4BBB5}"/>
              </a:ext>
            </a:extLst>
          </p:cNvPr>
          <p:cNvSpPr/>
          <p:nvPr/>
        </p:nvSpPr>
        <p:spPr>
          <a:xfrm>
            <a:off x="5072226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08C4E93-B9D5-48A5-8229-6B8A8EA9BBBA}"/>
              </a:ext>
            </a:extLst>
          </p:cNvPr>
          <p:cNvSpPr/>
          <p:nvPr/>
        </p:nvSpPr>
        <p:spPr>
          <a:xfrm>
            <a:off x="1" y="693813"/>
            <a:ext cx="538052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B6062-BF6D-4122-AA45-4F2B1066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Wordcloud</a:t>
            </a:r>
            <a:endParaRPr lang="en-US"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82C7175-426B-44C9-8B6D-D4532804C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095" y="1521550"/>
            <a:ext cx="7287659" cy="4103124"/>
          </a:xfr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2BA9EF0C-0FBB-46E4-9096-34B9E78E43EA}"/>
              </a:ext>
            </a:extLst>
          </p:cNvPr>
          <p:cNvSpPr/>
          <p:nvPr/>
        </p:nvSpPr>
        <p:spPr>
          <a:xfrm>
            <a:off x="6954032" y="1932703"/>
            <a:ext cx="4926902" cy="2306876"/>
          </a:xfrm>
          <a:prstGeom prst="wedgeEllipseCallou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Auf Twitter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wurden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neben Bundesliga und Fußball folgende Hashtags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verwendet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BEC76F-7E9A-41A2-A3BF-11F93A51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138</a:t>
            </a:fld>
            <a:endParaRPr lang="LID4096"/>
          </a:p>
        </p:txBody>
      </p:sp>
      <p:pic>
        <p:nvPicPr>
          <p:cNvPr id="9" name="Grafik 8" descr="Musik">
            <a:extLst>
              <a:ext uri="{FF2B5EF4-FFF2-40B4-BE49-F238E27FC236}">
                <a16:creationId xmlns:a16="http://schemas.microsoft.com/office/drawing/2014/main" id="{08F9757E-967C-405F-B55F-696A0824B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6942" y="51674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943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255F5F-5F1A-4EF0-8F66-9C735EC2D87B}"/>
              </a:ext>
            </a:extLst>
          </p:cNvPr>
          <p:cNvSpPr/>
          <p:nvPr/>
        </p:nvSpPr>
        <p:spPr>
          <a:xfrm>
            <a:off x="6217632" y="72170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346BE59-0D8D-4423-9EA7-0E89D877394A}"/>
              </a:ext>
            </a:extLst>
          </p:cNvPr>
          <p:cNvSpPr/>
          <p:nvPr/>
        </p:nvSpPr>
        <p:spPr>
          <a:xfrm>
            <a:off x="0" y="721706"/>
            <a:ext cx="6525928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34B26-DA8A-49EB-B4B9-212895840742}"/>
              </a:ext>
            </a:extLst>
          </p:cNvPr>
          <p:cNvSpPr/>
          <p:nvPr/>
        </p:nvSpPr>
        <p:spPr>
          <a:xfrm>
            <a:off x="0" y="721705"/>
            <a:ext cx="6525928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EB0C9-5B91-40F1-8EBC-A73FF5D6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Wordcloud</a:t>
            </a:r>
            <a:r>
              <a:rPr lang="en-US">
                <a:cs typeface="Calibri Light"/>
              </a:rPr>
              <a:t>: Parameter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099B90-AA96-4D0D-8390-1CAB12A78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2120" cy="40650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 err="1">
                <a:cs typeface="Calibri"/>
              </a:rPr>
              <a:t>Hinterlegte</a:t>
            </a:r>
            <a:r>
              <a:rPr lang="en-US">
                <a:cs typeface="Calibri"/>
              </a:rPr>
              <a:t> Default-</a:t>
            </a:r>
            <a:r>
              <a:rPr lang="en-US" err="1">
                <a:cs typeface="Calibri"/>
              </a:rPr>
              <a:t>Werte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Auswahl</a:t>
            </a:r>
            <a:r>
              <a:rPr lang="en-US">
                <a:cs typeface="Calibri"/>
              </a:rPr>
              <a:t>)</a:t>
            </a:r>
          </a:p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 err="1">
                <a:cs typeface="Calibri"/>
              </a:rPr>
              <a:t>Farben</a:t>
            </a:r>
            <a:endParaRPr lang="en-US">
              <a:cs typeface="Calibri"/>
            </a:endParaRPr>
          </a:p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 err="1">
                <a:cs typeface="Calibri"/>
              </a:rPr>
              <a:t>Größen</a:t>
            </a:r>
            <a:r>
              <a:rPr lang="en-US">
                <a:cs typeface="Calibri"/>
              </a:rPr>
              <a:t> (Schrift und </a:t>
            </a:r>
            <a:r>
              <a:rPr lang="en-US" err="1">
                <a:cs typeface="Calibri"/>
              </a:rPr>
              <a:t>Wordcloud</a:t>
            </a:r>
            <a:r>
              <a:rPr lang="en-US">
                <a:cs typeface="Calibri"/>
              </a:rPr>
              <a:t>)</a:t>
            </a:r>
          </a:p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Form</a:t>
            </a:r>
          </a:p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 err="1">
                <a:cs typeface="Calibri"/>
              </a:rPr>
              <a:t>Wiederholungen</a:t>
            </a:r>
            <a:endParaRPr lang="en-US">
              <a:cs typeface="Calibri"/>
            </a:endParaRPr>
          </a:p>
          <a:p>
            <a:pPr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Stopwords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821FD9D-E232-4535-BE54-1612EFC5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320" y="2454442"/>
            <a:ext cx="5235870" cy="302284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C890AB-B49B-4F1E-9A7C-FE097FCD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2831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C0EF48C4-9E9A-4C05-AABB-0A4F055FD48A}"/>
              </a:ext>
            </a:extLst>
          </p:cNvPr>
          <p:cNvSpPr/>
          <p:nvPr/>
        </p:nvSpPr>
        <p:spPr>
          <a:xfrm>
            <a:off x="5018306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989CE09-521C-46BE-82BC-D9E73BB073A3}"/>
              </a:ext>
            </a:extLst>
          </p:cNvPr>
          <p:cNvSpPr/>
          <p:nvPr/>
        </p:nvSpPr>
        <p:spPr>
          <a:xfrm>
            <a:off x="0" y="688011"/>
            <a:ext cx="5326602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5CED0B-7F1A-44BB-8A9E-2DC7B77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Tabs in Excel-Datei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740746-F389-4D06-90FF-A24FAA9D0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 err="1"/>
              <a:t>Issues</a:t>
            </a:r>
            <a:endParaRPr lang="de-DE"/>
          </a:p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Meetings</a:t>
            </a:r>
          </a:p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Teammitglieder</a:t>
            </a:r>
          </a:p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Kategorien</a:t>
            </a:r>
            <a:endParaRPr lang="LID4096"/>
          </a:p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Gesamtübersicht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578FC2-078B-427A-B006-2E98241A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79506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362BB809-D289-40FE-B5C3-3DFB0A8209EA}"/>
              </a:ext>
            </a:extLst>
          </p:cNvPr>
          <p:cNvSpPr/>
          <p:nvPr/>
        </p:nvSpPr>
        <p:spPr>
          <a:xfrm>
            <a:off x="6217632" y="72170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DD8617-87DF-4FD4-966E-DA1190A156C7}"/>
              </a:ext>
            </a:extLst>
          </p:cNvPr>
          <p:cNvSpPr/>
          <p:nvPr/>
        </p:nvSpPr>
        <p:spPr>
          <a:xfrm>
            <a:off x="0" y="721705"/>
            <a:ext cx="6525928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BC6E4-3AAC-4D1B-8915-E7BB8441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Wordcloud</a:t>
            </a:r>
            <a:r>
              <a:rPr lang="en-US">
                <a:cs typeface="Calibri Light"/>
              </a:rPr>
              <a:t>: Parameter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C91EF-73AA-4D73-A6C4-7BD612ACE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36697"/>
            <a:ext cx="5157787" cy="823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cs typeface="Calibri"/>
              </a:rPr>
              <a:t>Frontend (</a:t>
            </a:r>
            <a:r>
              <a:rPr lang="en-US" err="1">
                <a:cs typeface="Calibri"/>
              </a:rPr>
              <a:t>Ausschnitt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C00F8-FEE1-4663-B4CE-BD62E0612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6259"/>
            <a:ext cx="5183188" cy="823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cs typeface="Calibri"/>
              </a:rPr>
              <a:t>Backend (</a:t>
            </a:r>
            <a:r>
              <a:rPr lang="en-US" err="1">
                <a:cs typeface="Calibri"/>
              </a:rPr>
              <a:t>Ausschnitt</a:t>
            </a:r>
            <a:r>
              <a:rPr lang="en-US">
                <a:cs typeface="Calibri"/>
              </a:rPr>
              <a:t>)</a:t>
            </a:r>
            <a:endParaRPr lang="en-US">
              <a:cs typeface="Arial" panose="020B0604020202020204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6F4EDF-3D46-4D56-B67B-37BD7B6F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140</a:t>
            </a:fld>
            <a:endParaRPr lang="LID4096"/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EA78F14D-053C-496C-ADF9-42A93B38E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256" y="2010734"/>
            <a:ext cx="4739995" cy="403326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D8498A58-F683-4CDB-BF93-9C641266D7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75140" y="2007950"/>
            <a:ext cx="4291967" cy="4035968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02822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lipse 13">
            <a:extLst>
              <a:ext uri="{FF2B5EF4-FFF2-40B4-BE49-F238E27FC236}">
                <a16:creationId xmlns:a16="http://schemas.microsoft.com/office/drawing/2014/main" id="{C6566DEF-CA33-4AB6-8995-CBC18CDA7EEA}"/>
              </a:ext>
            </a:extLst>
          </p:cNvPr>
          <p:cNvSpPr/>
          <p:nvPr/>
        </p:nvSpPr>
        <p:spPr>
          <a:xfrm>
            <a:off x="7381597" y="72170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F567D8-FFF0-4817-A9B1-500D5D3C1A40}"/>
              </a:ext>
            </a:extLst>
          </p:cNvPr>
          <p:cNvSpPr/>
          <p:nvPr/>
        </p:nvSpPr>
        <p:spPr>
          <a:xfrm>
            <a:off x="0" y="721705"/>
            <a:ext cx="7689894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77EFEFCF-D3BD-42B5-9E2D-158F05D3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9942" y="1613088"/>
            <a:ext cx="2718835" cy="420183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2C0852-B7C6-487F-97DB-24A4EC6AF5B8}"/>
              </a:ext>
            </a:extLst>
          </p:cNvPr>
          <p:cNvCxnSpPr>
            <a:cxnSpLocks/>
          </p:cNvCxnSpPr>
          <p:nvPr/>
        </p:nvCxnSpPr>
        <p:spPr>
          <a:xfrm flipH="1">
            <a:off x="4283242" y="4232023"/>
            <a:ext cx="3406651" cy="2148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68ECFD7-7BD1-443D-9A56-7FBD596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ea typeface="+mj-lt"/>
                <a:cs typeface="+mj-lt"/>
              </a:rPr>
              <a:t>: Audio</a:t>
            </a:r>
            <a:endParaRPr lang="en-US">
              <a:cs typeface="Arial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42C0102-3ADB-4409-8A78-ABDEB9BFB714}"/>
              </a:ext>
            </a:extLst>
          </p:cNvPr>
          <p:cNvSpPr/>
          <p:nvPr/>
        </p:nvSpPr>
        <p:spPr>
          <a:xfrm>
            <a:off x="7451036" y="3760968"/>
            <a:ext cx="2576945" cy="11811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Generierung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der Audios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6" name="Grafik 10">
            <a:extLst>
              <a:ext uri="{FF2B5EF4-FFF2-40B4-BE49-F238E27FC236}">
                <a16:creationId xmlns:a16="http://schemas.microsoft.com/office/drawing/2014/main" id="{94DC60EF-8172-4CE2-BB23-4CEE104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t="64235" r="25798" b="27748"/>
          <a:stretch/>
        </p:blipFill>
        <p:spPr>
          <a:xfrm>
            <a:off x="2367815" y="4312118"/>
            <a:ext cx="1809549" cy="336884"/>
          </a:xfrm>
          <a:prstGeom prst="roundRect">
            <a:avLst/>
          </a:prstGeom>
          <a:ln w="38100"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95F6EA2-F000-43BB-B10D-71EABBE8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141</a:t>
            </a:fld>
            <a:endParaRPr lang="LID4096"/>
          </a:p>
        </p:txBody>
      </p:sp>
      <p:pic>
        <p:nvPicPr>
          <p:cNvPr id="8" name="Grafik 7" descr="Musik">
            <a:extLst>
              <a:ext uri="{FF2B5EF4-FFF2-40B4-BE49-F238E27FC236}">
                <a16:creationId xmlns:a16="http://schemas.microsoft.com/office/drawing/2014/main" id="{355A993E-55B0-43C3-B03C-213632A49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8176" y="5305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93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FE38DB0B-8BC4-4514-8429-7A5FB5F10381}"/>
              </a:ext>
            </a:extLst>
          </p:cNvPr>
          <p:cNvSpPr/>
          <p:nvPr/>
        </p:nvSpPr>
        <p:spPr>
          <a:xfrm>
            <a:off x="2223148" y="72170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D1EBC15-94B4-41F6-A4F8-DBF1BC32B1C5}"/>
              </a:ext>
            </a:extLst>
          </p:cNvPr>
          <p:cNvSpPr/>
          <p:nvPr/>
        </p:nvSpPr>
        <p:spPr>
          <a:xfrm>
            <a:off x="0" y="721705"/>
            <a:ext cx="2531444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283836-A154-4D13-B9C6-0E0989D72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581" y="1930009"/>
            <a:ext cx="7739467" cy="4351338"/>
          </a:xfr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DDA8B90-02FD-4CD2-93F9-D760754F0D16}"/>
              </a:ext>
            </a:extLst>
          </p:cNvPr>
          <p:cNvSpPr/>
          <p:nvPr/>
        </p:nvSpPr>
        <p:spPr>
          <a:xfrm flipH="1">
            <a:off x="214218" y="1690688"/>
            <a:ext cx="4086726" cy="2264122"/>
          </a:xfrm>
          <a:prstGeom prst="wedgeEllipseCallou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Die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Tabelle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nach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dem 34.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Spieltag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der 1.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Fußball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Bundesliga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sieht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wie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folgt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aus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6A7D5A-623C-4DC2-A68F-732EC4BE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Audio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8A6A605-FA1B-439F-94EC-5B044E60C34E}"/>
              </a:ext>
            </a:extLst>
          </p:cNvPr>
          <p:cNvSpPr/>
          <p:nvPr/>
        </p:nvSpPr>
        <p:spPr>
          <a:xfrm>
            <a:off x="6922717" y="3258374"/>
            <a:ext cx="4926902" cy="2306876"/>
          </a:xfrm>
          <a:prstGeom prst="wedgeEllipseCallou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FC Bayern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ist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weiterhin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an der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Tabellenspitze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1736119-ACEA-4497-9DF1-DDD39DBC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142</a:t>
            </a:fld>
            <a:endParaRPr lang="LID4096"/>
          </a:p>
        </p:txBody>
      </p:sp>
      <p:pic>
        <p:nvPicPr>
          <p:cNvPr id="9" name="Grafik 8" descr="Musik">
            <a:extLst>
              <a:ext uri="{FF2B5EF4-FFF2-40B4-BE49-F238E27FC236}">
                <a16:creationId xmlns:a16="http://schemas.microsoft.com/office/drawing/2014/main" id="{538ECAE5-0C6F-473E-A9DC-2F272FFC6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176" y="5305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550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D9089208-2D31-424B-9340-E3194417AA2B}"/>
              </a:ext>
            </a:extLst>
          </p:cNvPr>
          <p:cNvSpPr/>
          <p:nvPr/>
        </p:nvSpPr>
        <p:spPr>
          <a:xfrm>
            <a:off x="9114836" y="72170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631196F-929D-4298-BEF9-7B825DF23599}"/>
              </a:ext>
            </a:extLst>
          </p:cNvPr>
          <p:cNvSpPr/>
          <p:nvPr/>
        </p:nvSpPr>
        <p:spPr>
          <a:xfrm>
            <a:off x="-1" y="721705"/>
            <a:ext cx="9423133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05F7B-6378-4166-A675-3467EDD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Beispiel</a:t>
            </a:r>
            <a:r>
              <a:rPr lang="en-US">
                <a:cs typeface="Calibri Light"/>
              </a:rPr>
              <a:t>: </a:t>
            </a:r>
            <a:r>
              <a:rPr lang="en-US" err="1">
                <a:cs typeface="Calibri Light"/>
              </a:rPr>
              <a:t>Generierung</a:t>
            </a:r>
            <a:r>
              <a:rPr lang="en-US">
                <a:cs typeface="Calibri Light"/>
              </a:rPr>
              <a:t> der Audios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1A65FB2-6FBD-4618-A20C-7679D9E7C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098" b="-73"/>
          <a:stretch/>
        </p:blipFill>
        <p:spPr>
          <a:xfrm>
            <a:off x="7457610" y="2352558"/>
            <a:ext cx="3277345" cy="3864298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0615AC-F47B-415C-97AA-C70B57176FEE}"/>
              </a:ext>
            </a:extLst>
          </p:cNvPr>
          <p:cNvSpPr txBox="1"/>
          <p:nvPr/>
        </p:nvSpPr>
        <p:spPr>
          <a:xfrm>
            <a:off x="838200" y="2616443"/>
            <a:ext cx="5405251" cy="22398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 sz="2400">
                <a:ea typeface="+mn-lt"/>
                <a:cs typeface="+mn-lt"/>
              </a:rPr>
              <a:t>a</a:t>
            </a:r>
            <a:r>
              <a:rPr lang="de-DE" sz="2400" baseline="-25000">
                <a:ea typeface="+mn-lt"/>
                <a:cs typeface="+mn-lt"/>
              </a:rPr>
              <a:t>1 </a:t>
            </a:r>
            <a:r>
              <a:rPr lang="de-DE" sz="2400">
                <a:ea typeface="+mn-lt"/>
                <a:cs typeface="+mn-lt"/>
              </a:rPr>
              <a:t>... a</a:t>
            </a:r>
            <a:r>
              <a:rPr lang="de-DE" sz="2400" baseline="-25000">
                <a:ea typeface="+mn-lt"/>
                <a:cs typeface="+mn-lt"/>
              </a:rPr>
              <a:t>n</a:t>
            </a:r>
            <a:r>
              <a:rPr lang="de-DE" sz="2400">
                <a:ea typeface="+mn-lt"/>
                <a:cs typeface="+mn-lt"/>
              </a:rPr>
              <a:t>: Anzahl der zu erstellenden Audiodateien</a:t>
            </a:r>
            <a:endParaRPr lang="en-US">
              <a:cs typeface="Arial" panose="020B0604020202020204"/>
            </a:endParaRPr>
          </a:p>
          <a:p>
            <a:pPr marL="342900" indent="-342900"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 sz="2400">
                <a:ea typeface="+mn-lt"/>
                <a:cs typeface="+mn-lt"/>
              </a:rPr>
              <a:t>pro Bild kann eine eigene Audio-Datei hinterlegt werden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240EE3C-475A-4926-AE0D-EE35A607C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005"/>
          <a:stretch/>
        </p:blipFill>
        <p:spPr>
          <a:xfrm>
            <a:off x="7460755" y="2095558"/>
            <a:ext cx="3277345" cy="313067"/>
          </a:xfrm>
          <a:prstGeom prst="rect">
            <a:avLst/>
          </a:prstGeom>
          <a:effectLst/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D20CC-73B8-410D-96BC-FB964D2E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143</a:t>
            </a:fld>
            <a:endParaRPr lang="LID4096"/>
          </a:p>
        </p:txBody>
      </p:sp>
      <p:pic>
        <p:nvPicPr>
          <p:cNvPr id="10" name="Grafik 9" descr="Musik">
            <a:extLst>
              <a:ext uri="{FF2B5EF4-FFF2-40B4-BE49-F238E27FC236}">
                <a16:creationId xmlns:a16="http://schemas.microsoft.com/office/drawing/2014/main" id="{67891011-A677-45C1-B2FA-A6518A167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176" y="5305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19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51C10BB9-0BA1-4941-945E-D7FE83FCF62F}"/>
              </a:ext>
            </a:extLst>
          </p:cNvPr>
          <p:cNvSpPr/>
          <p:nvPr/>
        </p:nvSpPr>
        <p:spPr>
          <a:xfrm>
            <a:off x="9114836" y="72170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6E346AE-6BA2-46A9-B21E-F3D69DCCEACF}"/>
              </a:ext>
            </a:extLst>
          </p:cNvPr>
          <p:cNvSpPr/>
          <p:nvPr/>
        </p:nvSpPr>
        <p:spPr>
          <a:xfrm>
            <a:off x="-1" y="721705"/>
            <a:ext cx="9423133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42C8B10-9089-4A63-8959-F9CF6F4A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93" y="2425262"/>
            <a:ext cx="9966541" cy="331226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644255-A1FB-42EF-9CB6-E9079F4B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Beispiel</a:t>
            </a:r>
            <a:r>
              <a:rPr lang="en-US">
                <a:cs typeface="Calibri Light"/>
              </a:rPr>
              <a:t>: </a:t>
            </a:r>
            <a:r>
              <a:rPr lang="en-US" err="1">
                <a:cs typeface="Calibri Light"/>
              </a:rPr>
              <a:t>Generierung</a:t>
            </a:r>
            <a:r>
              <a:rPr lang="en-US">
                <a:cs typeface="Calibri Light"/>
              </a:rPr>
              <a:t> der Audios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7B2B24-10AB-48CE-AE18-222D4C8ACB19}"/>
              </a:ext>
            </a:extLst>
          </p:cNvPr>
          <p:cNvCxnSpPr>
            <a:cxnSpLocks/>
          </p:cNvCxnSpPr>
          <p:nvPr/>
        </p:nvCxnSpPr>
        <p:spPr>
          <a:xfrm>
            <a:off x="4677878" y="2618072"/>
            <a:ext cx="787123" cy="9001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2DAF70-87CB-4954-AEEE-AC42E7AEFFA4}"/>
              </a:ext>
            </a:extLst>
          </p:cNvPr>
          <p:cNvCxnSpPr>
            <a:cxnSpLocks/>
          </p:cNvCxnSpPr>
          <p:nvPr/>
        </p:nvCxnSpPr>
        <p:spPr>
          <a:xfrm flipH="1">
            <a:off x="7437849" y="2704315"/>
            <a:ext cx="599246" cy="813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C63AF-D346-402C-9D7E-56B84AD74120}"/>
              </a:ext>
            </a:extLst>
          </p:cNvPr>
          <p:cNvCxnSpPr>
            <a:cxnSpLocks/>
          </p:cNvCxnSpPr>
          <p:nvPr/>
        </p:nvCxnSpPr>
        <p:spPr>
          <a:xfrm flipH="1" flipV="1">
            <a:off x="4014070" y="4875234"/>
            <a:ext cx="1450931" cy="8622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A15F0A-929B-4B62-B97B-80688975ADE5}"/>
              </a:ext>
            </a:extLst>
          </p:cNvPr>
          <p:cNvSpPr/>
          <p:nvPr/>
        </p:nvSpPr>
        <p:spPr>
          <a:xfrm>
            <a:off x="5249318" y="5150153"/>
            <a:ext cx="3663862" cy="91857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FC Bayern </a:t>
            </a:r>
            <a:r>
              <a:rPr lang="en-US" err="1">
                <a:solidFill>
                  <a:schemeClr val="tx1"/>
                </a:solidFill>
                <a:cs typeface="Calibri"/>
              </a:rPr>
              <a:t>ist</a:t>
            </a:r>
            <a:r>
              <a:rPr lang="en-US">
                <a:solidFill>
                  <a:schemeClr val="tx1"/>
                </a:solidFill>
                <a:cs typeface="Calibri"/>
              </a:rPr>
              <a:t> </a:t>
            </a:r>
            <a:r>
              <a:rPr lang="en-US" err="1">
                <a:solidFill>
                  <a:schemeClr val="tx1"/>
                </a:solidFill>
                <a:cs typeface="Calibri"/>
              </a:rPr>
              <a:t>weiterhin</a:t>
            </a:r>
            <a:r>
              <a:rPr lang="en-US">
                <a:solidFill>
                  <a:schemeClr val="tx1"/>
                </a:solidFill>
                <a:cs typeface="Calibri"/>
              </a:rPr>
              <a:t> an der </a:t>
            </a:r>
            <a:r>
              <a:rPr lang="en-US" err="1">
                <a:solidFill>
                  <a:schemeClr val="tx1"/>
                </a:solidFill>
                <a:cs typeface="Calibri"/>
              </a:rPr>
              <a:t>Tabellenspitze</a:t>
            </a:r>
            <a:r>
              <a:rPr lang="en-US">
                <a:solidFill>
                  <a:schemeClr val="tx1"/>
                </a:solidFill>
                <a:cs typeface="Calibri"/>
              </a:rPr>
              <a:t>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33A57E-3DE8-4572-8F1D-276420CCB256}"/>
              </a:ext>
            </a:extLst>
          </p:cNvPr>
          <p:cNvSpPr/>
          <p:nvPr/>
        </p:nvSpPr>
        <p:spPr>
          <a:xfrm>
            <a:off x="3648987" y="1712672"/>
            <a:ext cx="1273479" cy="9916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34. </a:t>
            </a:r>
            <a:r>
              <a:rPr lang="en-US" err="1">
                <a:solidFill>
                  <a:schemeClr val="tx1"/>
                </a:solidFill>
                <a:cs typeface="Calibri"/>
              </a:rPr>
              <a:t>Spieltag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389403-EDF3-4098-9399-21FC0D988820}"/>
              </a:ext>
            </a:extLst>
          </p:cNvPr>
          <p:cNvSpPr/>
          <p:nvPr/>
        </p:nvSpPr>
        <p:spPr>
          <a:xfrm>
            <a:off x="7831507" y="2095630"/>
            <a:ext cx="2630465" cy="74112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1. </a:t>
            </a:r>
            <a:r>
              <a:rPr lang="en-US" err="1">
                <a:solidFill>
                  <a:schemeClr val="tx1"/>
                </a:solidFill>
                <a:cs typeface="Calibri"/>
              </a:rPr>
              <a:t>Fußball</a:t>
            </a:r>
            <a:r>
              <a:rPr lang="en-US">
                <a:solidFill>
                  <a:schemeClr val="tx1"/>
                </a:solidFill>
                <a:cs typeface="Calibri"/>
              </a:rPr>
              <a:t> Bundesliga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D76C37-5D8C-4258-8156-C7E07524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144</a:t>
            </a:fld>
            <a:endParaRPr lang="LID4096"/>
          </a:p>
        </p:txBody>
      </p:sp>
      <p:pic>
        <p:nvPicPr>
          <p:cNvPr id="6" name="Grafik 5" descr="Musik">
            <a:extLst>
              <a:ext uri="{FF2B5EF4-FFF2-40B4-BE49-F238E27FC236}">
                <a16:creationId xmlns:a16="http://schemas.microsoft.com/office/drawing/2014/main" id="{31C13F9F-9195-4C19-BD81-FA01FD18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176" y="5305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437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D9089208-2D31-424B-9340-E3194417AA2B}"/>
              </a:ext>
            </a:extLst>
          </p:cNvPr>
          <p:cNvSpPr/>
          <p:nvPr/>
        </p:nvSpPr>
        <p:spPr>
          <a:xfrm>
            <a:off x="9114836" y="72170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631196F-929D-4298-BEF9-7B825DF23599}"/>
              </a:ext>
            </a:extLst>
          </p:cNvPr>
          <p:cNvSpPr/>
          <p:nvPr/>
        </p:nvSpPr>
        <p:spPr>
          <a:xfrm>
            <a:off x="-1" y="721705"/>
            <a:ext cx="9423133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05F7B-6378-4166-A675-3467EDD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Beispiel</a:t>
            </a:r>
            <a:r>
              <a:rPr lang="en-US">
                <a:cs typeface="Calibri Light"/>
              </a:rPr>
              <a:t>: </a:t>
            </a:r>
            <a:r>
              <a:rPr lang="en-US" err="1">
                <a:cs typeface="Calibri Light"/>
              </a:rPr>
              <a:t>Generierung</a:t>
            </a:r>
            <a:r>
              <a:rPr lang="en-US">
                <a:cs typeface="Calibri Light"/>
              </a:rPr>
              <a:t> der Audios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6D20CC-73B8-410D-96BC-FB964D2E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145</a:t>
            </a:fld>
            <a:endParaRPr lang="LID4096"/>
          </a:p>
        </p:txBody>
      </p:sp>
      <p:pic>
        <p:nvPicPr>
          <p:cNvPr id="10" name="Grafik 9" descr="Musik">
            <a:extLst>
              <a:ext uri="{FF2B5EF4-FFF2-40B4-BE49-F238E27FC236}">
                <a16:creationId xmlns:a16="http://schemas.microsoft.com/office/drawing/2014/main" id="{67891011-A677-45C1-B2FA-A6518A167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8176" y="5305671"/>
            <a:ext cx="914400" cy="91440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F3753B1C-CF48-47BF-B692-8539CA7B3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703" y="2402970"/>
            <a:ext cx="5076824" cy="2905125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42A2C654-910D-44C6-9A90-6558D8DBF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2106" y="2392889"/>
            <a:ext cx="5395118" cy="291355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05567EF6-4DC1-49C7-B678-E58BBEEF02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91" t="84512" r="2101" b="5461"/>
          <a:stretch/>
        </p:blipFill>
        <p:spPr>
          <a:xfrm>
            <a:off x="6162378" y="4869987"/>
            <a:ext cx="5017023" cy="295405"/>
          </a:xfrm>
          <a:prstGeom prst="roundRect">
            <a:avLst/>
          </a:prstGeom>
          <a:ln w="381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3A8D6AA4-53F0-40D7-97D3-1502AD7AA1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20" t="63050" r="38388" b="26837"/>
          <a:stretch/>
        </p:blipFill>
        <p:spPr>
          <a:xfrm>
            <a:off x="987535" y="4234649"/>
            <a:ext cx="2741086" cy="293809"/>
          </a:xfrm>
          <a:prstGeom prst="round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7FF13E9C-385D-4EAD-BDCB-CAE7F031E6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81" t="81121" r="16844" b="8766"/>
          <a:stretch/>
        </p:blipFill>
        <p:spPr>
          <a:xfrm>
            <a:off x="772357" y="4749554"/>
            <a:ext cx="4050013" cy="29381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485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6A2A3098-E618-42E4-B64C-ACEDB6A3DD58}"/>
              </a:ext>
            </a:extLst>
          </p:cNvPr>
          <p:cNvSpPr/>
          <p:nvPr/>
        </p:nvSpPr>
        <p:spPr>
          <a:xfrm>
            <a:off x="3707935" y="4239384"/>
            <a:ext cx="553671" cy="553671"/>
          </a:xfrm>
          <a:prstGeom prst="flowChartConnector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9BBF094-153B-4EA2-AE42-D6493305C53F}"/>
              </a:ext>
            </a:extLst>
          </p:cNvPr>
          <p:cNvSpPr/>
          <p:nvPr/>
        </p:nvSpPr>
        <p:spPr>
          <a:xfrm>
            <a:off x="-1" y="4239381"/>
            <a:ext cx="3984772" cy="55367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34DEC13-FD5E-4520-9C33-14F0DE2BEFBE}"/>
              </a:ext>
            </a:extLst>
          </p:cNvPr>
          <p:cNvSpPr/>
          <p:nvPr/>
        </p:nvSpPr>
        <p:spPr>
          <a:xfrm>
            <a:off x="7368529" y="3267309"/>
            <a:ext cx="1123733" cy="10949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BBE5DF-8595-4FE2-8740-2B170E98A910}"/>
              </a:ext>
            </a:extLst>
          </p:cNvPr>
          <p:cNvSpPr/>
          <p:nvPr/>
        </p:nvSpPr>
        <p:spPr>
          <a:xfrm>
            <a:off x="0" y="3267309"/>
            <a:ext cx="7930396" cy="1094966"/>
          </a:xfrm>
          <a:prstGeom prst="rect">
            <a:avLst/>
          </a:prstGeom>
          <a:solidFill>
            <a:srgbClr val="2E9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FB79AF-EFE2-4F49-9932-FAE4E06B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63" y="1426853"/>
            <a:ext cx="10515600" cy="2852737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5F5F5"/>
                </a:solidFill>
              </a:rPr>
              <a:t>Datenvisualisierung</a:t>
            </a:r>
            <a:endParaRPr lang="LID4096">
              <a:solidFill>
                <a:srgbClr val="F5F5F5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BDB317-5F56-4280-804B-61BEBA344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763" y="4362275"/>
            <a:ext cx="10515600" cy="1500187"/>
          </a:xfrm>
        </p:spPr>
        <p:txBody>
          <a:bodyPr/>
          <a:lstStyle/>
          <a:p>
            <a:r>
              <a:rPr lang="de-DE"/>
              <a:t>Jannik Lapp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A1127C-978C-46CF-AB03-33827AD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94293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Gras enthält.&#10;&#10;Beschreibung automatisch generiert.">
            <a:extLst>
              <a:ext uri="{FF2B5EF4-FFF2-40B4-BE49-F238E27FC236}">
                <a16:creationId xmlns:a16="http://schemas.microsoft.com/office/drawing/2014/main" id="{A1B9E07A-1462-4527-9777-689AECA62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7107" y="2619154"/>
            <a:ext cx="4569789" cy="2568258"/>
          </a:xfr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101788EA-4820-4347-A7AD-1BB6968AA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269" y="2620000"/>
            <a:ext cx="4523281" cy="254239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718BE8E-8D09-4F63-BA09-929CB615E7C8}"/>
              </a:ext>
            </a:extLst>
          </p:cNvPr>
          <p:cNvCxnSpPr>
            <a:cxnSpLocks/>
          </p:cNvCxnSpPr>
          <p:nvPr/>
        </p:nvCxnSpPr>
        <p:spPr>
          <a:xfrm>
            <a:off x="5640166" y="3934070"/>
            <a:ext cx="859605" cy="6096"/>
          </a:xfrm>
          <a:prstGeom prst="straightConnector1">
            <a:avLst/>
          </a:prstGeom>
          <a:ln w="7620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DCD888-99F7-4FDC-90FB-6636F7D8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147</a:t>
            </a:fld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79B7FC3-6D32-488F-A68F-C75A9939615C}"/>
              </a:ext>
            </a:extLst>
          </p:cNvPr>
          <p:cNvSpPr/>
          <p:nvPr/>
        </p:nvSpPr>
        <p:spPr>
          <a:xfrm>
            <a:off x="0" y="646754"/>
            <a:ext cx="6525928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>
                <a:solidFill>
                  <a:schemeClr val="tx1"/>
                </a:solidFill>
                <a:ea typeface="+mn-lt"/>
                <a:cs typeface="+mn-lt"/>
              </a:rPr>
              <a:t>Bildgenerierung</a:t>
            </a:r>
            <a:endParaRPr lang="de-DE" sz="3600">
              <a:solidFill>
                <a:schemeClr val="tx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A28E8CF-C43A-414B-A2A9-6AC7E059395D}"/>
              </a:ext>
            </a:extLst>
          </p:cNvPr>
          <p:cNvSpPr/>
          <p:nvPr/>
        </p:nvSpPr>
        <p:spPr>
          <a:xfrm>
            <a:off x="6217632" y="64675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87072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grün enthält.&#10;&#10;Beschreibung automatisch generiert.">
            <a:extLst>
              <a:ext uri="{FF2B5EF4-FFF2-40B4-BE49-F238E27FC236}">
                <a16:creationId xmlns:a16="http://schemas.microsoft.com/office/drawing/2014/main" id="{4A6034AE-C54E-40F7-BB09-4A715D49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964" y="3672051"/>
            <a:ext cx="1377696" cy="1329309"/>
          </a:xfrm>
          <a:prstGeom prst="rect">
            <a:avLst/>
          </a:prstGeom>
        </p:spPr>
      </p:pic>
      <p:pic>
        <p:nvPicPr>
          <p:cNvPr id="11" name="Grafik 11" descr="Ein Bild, das Essen enthält.&#10;&#10;Beschreibung automatisch generiert.">
            <a:extLst>
              <a:ext uri="{FF2B5EF4-FFF2-40B4-BE49-F238E27FC236}">
                <a16:creationId xmlns:a16="http://schemas.microsoft.com/office/drawing/2014/main" id="{8A552B4D-0D0A-4F49-892D-079778CF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067" y="4194382"/>
            <a:ext cx="1429131" cy="1403223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274446B6-124B-495A-AC61-7DC70FBB8268}"/>
              </a:ext>
            </a:extLst>
          </p:cNvPr>
          <p:cNvCxnSpPr>
            <a:cxnSpLocks/>
          </p:cNvCxnSpPr>
          <p:nvPr/>
        </p:nvCxnSpPr>
        <p:spPr>
          <a:xfrm>
            <a:off x="4980363" y="2711843"/>
            <a:ext cx="1115637" cy="585216"/>
          </a:xfrm>
          <a:prstGeom prst="straightConnector1">
            <a:avLst/>
          </a:prstGeom>
          <a:ln w="7620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EB37042-4A2C-4B54-85D4-BDD3AB3C12ED}"/>
              </a:ext>
            </a:extLst>
          </p:cNvPr>
          <p:cNvCxnSpPr>
            <a:cxnSpLocks/>
          </p:cNvCxnSpPr>
          <p:nvPr/>
        </p:nvCxnSpPr>
        <p:spPr>
          <a:xfrm>
            <a:off x="4980363" y="4417408"/>
            <a:ext cx="1321001" cy="478586"/>
          </a:xfrm>
          <a:prstGeom prst="straightConnector1">
            <a:avLst/>
          </a:prstGeom>
          <a:ln w="7620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5">
            <a:extLst>
              <a:ext uri="{FF2B5EF4-FFF2-40B4-BE49-F238E27FC236}">
                <a16:creationId xmlns:a16="http://schemas.microsoft.com/office/drawing/2014/main" id="{3C791B66-A309-4CEF-AD75-1673FDC4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293" y="1741781"/>
            <a:ext cx="4404609" cy="779514"/>
          </a:xfrm>
          <a:prstGeom prst="rect">
            <a:avLst/>
          </a:prstGeom>
        </p:spPr>
      </p:pic>
      <p:pic>
        <p:nvPicPr>
          <p:cNvPr id="12" name="Grafik 12" descr="Ein Bild, das Zeichnung, Teller enthält.&#10;&#10;Beschreibung automatisch generiert.">
            <a:extLst>
              <a:ext uri="{FF2B5EF4-FFF2-40B4-BE49-F238E27FC236}">
                <a16:creationId xmlns:a16="http://schemas.microsoft.com/office/drawing/2014/main" id="{CEEB7F60-B546-4AF3-85BD-76A096C1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75461" y="2859364"/>
            <a:ext cx="4378847" cy="730303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701F19-A59F-424A-9D45-99F088F8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148</a:t>
            </a:fld>
            <a:endParaRPr lang="LID4096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282E58D-423D-44E5-B360-2A0E4D60EF59}"/>
              </a:ext>
            </a:extLst>
          </p:cNvPr>
          <p:cNvSpPr/>
          <p:nvPr/>
        </p:nvSpPr>
        <p:spPr>
          <a:xfrm>
            <a:off x="6217632" y="72170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4629F6B-D7CE-4AE7-ABFA-AECE2CF857BF}"/>
              </a:ext>
            </a:extLst>
          </p:cNvPr>
          <p:cNvSpPr/>
          <p:nvPr/>
        </p:nvSpPr>
        <p:spPr>
          <a:xfrm>
            <a:off x="0" y="721705"/>
            <a:ext cx="6525928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B61FF31B-8304-46DF-A33C-DE26FBB5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Bildgenerierung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254612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3FC5418C-15FC-44AF-9451-C7B510BC223D}"/>
              </a:ext>
            </a:extLst>
          </p:cNvPr>
          <p:cNvSpPr/>
          <p:nvPr/>
        </p:nvSpPr>
        <p:spPr>
          <a:xfrm>
            <a:off x="9836730" y="72170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3121AAF-6BD0-4611-8749-B8AC87B7E9DD}"/>
              </a:ext>
            </a:extLst>
          </p:cNvPr>
          <p:cNvSpPr/>
          <p:nvPr/>
        </p:nvSpPr>
        <p:spPr>
          <a:xfrm>
            <a:off x="-1" y="721705"/>
            <a:ext cx="10145027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7219C48-F96D-4637-B02E-D32E828B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Bildverarbeitung: Python-</a:t>
            </a:r>
            <a:r>
              <a:rPr lang="de-DE" err="1"/>
              <a:t>Pillow</a:t>
            </a:r>
            <a:r>
              <a:rPr lang="de-DE"/>
              <a:t> (PIL)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0D1B91-4431-408E-B8C3-9AB41E644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50000"/>
              </a:lnSpc>
              <a:spcBef>
                <a:spcPct val="20000"/>
              </a:spcBef>
              <a:spcAft>
                <a:spcPts val="600"/>
              </a:spcAft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Image Library für Python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50000"/>
              </a:lnSpc>
              <a:spcBef>
                <a:spcPct val="20000"/>
              </a:spcBef>
              <a:spcAft>
                <a:spcPts val="600"/>
              </a:spcAft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Open Source (</a:t>
            </a:r>
            <a:r>
              <a:rPr lang="de-DE" err="1">
                <a:ea typeface="+mn-lt"/>
                <a:cs typeface="+mn-lt"/>
              </a:rPr>
              <a:t>github</a:t>
            </a:r>
            <a:r>
              <a:rPr lang="de-DE">
                <a:ea typeface="+mn-lt"/>
                <a:cs typeface="+mn-lt"/>
              </a:rPr>
              <a:t>)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50000"/>
              </a:lnSpc>
              <a:spcBef>
                <a:spcPct val="20000"/>
              </a:spcBef>
              <a:spcAft>
                <a:spcPts val="600"/>
              </a:spcAft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Optimiert durch C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81388-27FE-43DE-B800-966C5E35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149</a:t>
            </a:fld>
            <a:endParaRPr lang="LID4096"/>
          </a:p>
        </p:txBody>
      </p:sp>
      <p:pic>
        <p:nvPicPr>
          <p:cNvPr id="5" name="Grafik 4" descr="Ein Bild, das Spiegel, Objekt, Foto, Sonnenbrille enthält.&#10;&#10;Automatisch generierte Beschreibung">
            <a:extLst>
              <a:ext uri="{FF2B5EF4-FFF2-40B4-BE49-F238E27FC236}">
                <a16:creationId xmlns:a16="http://schemas.microsoft.com/office/drawing/2014/main" id="{FEB3A449-74ED-4C96-B6B4-9ADC080BC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2636469"/>
            <a:ext cx="2362200" cy="23812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193BAF7-0D3F-44FD-BD67-02CA8FFA3155}"/>
              </a:ext>
            </a:extLst>
          </p:cNvPr>
          <p:cNvSpPr txBox="1"/>
          <p:nvPr/>
        </p:nvSpPr>
        <p:spPr>
          <a:xfrm>
            <a:off x="7538030" y="5017719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/>
              <a:t>https://github.com/python-pillow/pillow-logo</a:t>
            </a:r>
          </a:p>
        </p:txBody>
      </p:sp>
    </p:spTree>
    <p:extLst>
      <p:ext uri="{BB962C8B-B14F-4D97-AF65-F5344CB8AC3E}">
        <p14:creationId xmlns:p14="http://schemas.microsoft.com/office/powerpoint/2010/main" val="39914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33886053-49DD-4918-BACE-42FB8467C4D6}"/>
              </a:ext>
            </a:extLst>
          </p:cNvPr>
          <p:cNvSpPr/>
          <p:nvPr/>
        </p:nvSpPr>
        <p:spPr>
          <a:xfrm>
            <a:off x="2473004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74B0874-D31C-4869-A66E-183A5D20CA12}"/>
              </a:ext>
            </a:extLst>
          </p:cNvPr>
          <p:cNvSpPr/>
          <p:nvPr/>
        </p:nvSpPr>
        <p:spPr>
          <a:xfrm>
            <a:off x="0" y="704675"/>
            <a:ext cx="27813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E56BC0-A5E5-4C92-9B10-041EF504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Issues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EF58E5-6B15-4BD7-BCE2-DF5F7994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15</a:t>
            </a:fld>
            <a:endParaRPr lang="LID4096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EA7B8CE-77CA-44F9-A77B-96E93F151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13" y="1690688"/>
            <a:ext cx="9209773" cy="38216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822413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EB7D5A68-D1DC-4AC3-A9DA-62FF85598D99}"/>
              </a:ext>
            </a:extLst>
          </p:cNvPr>
          <p:cNvSpPr/>
          <p:nvPr/>
        </p:nvSpPr>
        <p:spPr>
          <a:xfrm>
            <a:off x="2223148" y="72170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4F71B9-375C-4851-887E-A031A1965D7C}"/>
              </a:ext>
            </a:extLst>
          </p:cNvPr>
          <p:cNvSpPr/>
          <p:nvPr/>
        </p:nvSpPr>
        <p:spPr>
          <a:xfrm>
            <a:off x="0" y="721705"/>
            <a:ext cx="2531444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350C25-0B54-4F5D-8DAA-9BD01427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Pillow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64BD6-9AE6-4FE1-BB2F-2E1DD3DC1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2400" cy="894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Öffnen und Speichern</a:t>
            </a:r>
            <a:endParaRPr lang="de-DE">
              <a:cs typeface="Calibri" panose="020F0502020204030204"/>
            </a:endParaRPr>
          </a:p>
        </p:txBody>
      </p:sp>
      <p:pic>
        <p:nvPicPr>
          <p:cNvPr id="5" name="Grafik 5" descr="Ein Bild, das Tisch enthält.&#10;&#10;Beschreibung automatisch generiert.">
            <a:extLst>
              <a:ext uri="{FF2B5EF4-FFF2-40B4-BE49-F238E27FC236}">
                <a16:creationId xmlns:a16="http://schemas.microsoft.com/office/drawing/2014/main" id="{1BD1849F-42D8-4BB1-8E98-11715737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13" y="2605330"/>
            <a:ext cx="4966740" cy="24405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D2304F-4878-4E5E-B9AE-C370FC3E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99841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819B7C5-322D-4CDE-990C-E998A69CF412}"/>
              </a:ext>
            </a:extLst>
          </p:cNvPr>
          <p:cNvSpPr/>
          <p:nvPr/>
        </p:nvSpPr>
        <p:spPr>
          <a:xfrm>
            <a:off x="2223148" y="72170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4C9CE91-1445-4E74-BE85-FE028F0F9E42}"/>
              </a:ext>
            </a:extLst>
          </p:cNvPr>
          <p:cNvSpPr/>
          <p:nvPr/>
        </p:nvSpPr>
        <p:spPr>
          <a:xfrm>
            <a:off x="0" y="721705"/>
            <a:ext cx="2531444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918E54-DED9-4BC9-A1AE-70DE7EAD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Pillow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0BE27-EC31-4639-91ED-E9FC436A2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67129"/>
            <a:ext cx="3767328" cy="7912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Text einfügen</a:t>
            </a:r>
            <a:endParaRPr lang="de-DE">
              <a:cs typeface="Calibri" panose="020F0502020204030204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DE2FDC-23E4-4CB5-B29F-D1AE703DC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196969"/>
            <a:ext cx="3243072" cy="5596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Bild einfügen</a:t>
            </a:r>
            <a:endParaRPr lang="de-DE">
              <a:cs typeface="Calibri" panose="020F0502020204030204"/>
            </a:endParaRPr>
          </a:p>
        </p:txBody>
      </p:sp>
      <p:pic>
        <p:nvPicPr>
          <p:cNvPr id="6" name="Grafik 6" descr="Ein Bild, das orange, Personen, Raum, haltend enthält.&#10;&#10;Beschreibung automatisch generiert.">
            <a:extLst>
              <a:ext uri="{FF2B5EF4-FFF2-40B4-BE49-F238E27FC236}">
                <a16:creationId xmlns:a16="http://schemas.microsoft.com/office/drawing/2014/main" id="{A568A65D-5F79-47D8-BC47-52631F00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2" y="4820092"/>
            <a:ext cx="6132576" cy="972952"/>
          </a:xfrm>
          <a:prstGeom prst="rect">
            <a:avLst/>
          </a:prstGeom>
        </p:spPr>
      </p:pic>
      <p:pic>
        <p:nvPicPr>
          <p:cNvPr id="12" name="Grafik 10" descr="Ein Bild, das grün enthält.&#10;&#10;Beschreibung automatisch generiert.">
            <a:extLst>
              <a:ext uri="{FF2B5EF4-FFF2-40B4-BE49-F238E27FC236}">
                <a16:creationId xmlns:a16="http://schemas.microsoft.com/office/drawing/2014/main" id="{BDC20EDC-6F4C-415E-BFB8-CF46F5EA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622" y="4369193"/>
            <a:ext cx="835152" cy="786765"/>
          </a:xfrm>
          <a:prstGeom prst="rect">
            <a:avLst/>
          </a:prstGeom>
        </p:spPr>
      </p:pic>
      <p:pic>
        <p:nvPicPr>
          <p:cNvPr id="14" name="Grafik 11" descr="Ein Bild, das Essen enthält.&#10;&#10;Beschreibung automatisch generiert.">
            <a:extLst>
              <a:ext uri="{FF2B5EF4-FFF2-40B4-BE49-F238E27FC236}">
                <a16:creationId xmlns:a16="http://schemas.microsoft.com/office/drawing/2014/main" id="{157C73DA-CB96-4229-91CB-5FC0EC467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789" y="5117221"/>
            <a:ext cx="935355" cy="927735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B3EBE39-AD0B-4FD2-9F1E-43AA6B9AA891}"/>
              </a:ext>
            </a:extLst>
          </p:cNvPr>
          <p:cNvCxnSpPr>
            <a:cxnSpLocks/>
          </p:cNvCxnSpPr>
          <p:nvPr/>
        </p:nvCxnSpPr>
        <p:spPr>
          <a:xfrm>
            <a:off x="7956646" y="2580758"/>
            <a:ext cx="877893" cy="542544"/>
          </a:xfrm>
          <a:prstGeom prst="straightConnector1">
            <a:avLst/>
          </a:prstGeom>
          <a:ln w="7620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A4D6C8C-D1BB-4B2B-A23A-7023A56CF468}"/>
              </a:ext>
            </a:extLst>
          </p:cNvPr>
          <p:cNvCxnSpPr>
            <a:cxnSpLocks/>
          </p:cNvCxnSpPr>
          <p:nvPr/>
        </p:nvCxnSpPr>
        <p:spPr>
          <a:xfrm>
            <a:off x="8840566" y="4970390"/>
            <a:ext cx="810837" cy="353568"/>
          </a:xfrm>
          <a:prstGeom prst="straightConnector1">
            <a:avLst/>
          </a:prstGeom>
          <a:ln w="7620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8">
            <a:extLst>
              <a:ext uri="{FF2B5EF4-FFF2-40B4-BE49-F238E27FC236}">
                <a16:creationId xmlns:a16="http://schemas.microsoft.com/office/drawing/2014/main" id="{138C5BBB-B581-4358-95F0-118CE6058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712" y="1964948"/>
            <a:ext cx="2743200" cy="479711"/>
          </a:xfrm>
          <a:prstGeom prst="rect">
            <a:avLst/>
          </a:prstGeom>
        </p:spPr>
      </p:pic>
      <p:pic>
        <p:nvPicPr>
          <p:cNvPr id="9" name="Grafik 10" descr="Ein Bild, das Zeichnung, Teller enthält.&#10;&#10;Beschreibung automatisch generiert.">
            <a:extLst>
              <a:ext uri="{FF2B5EF4-FFF2-40B4-BE49-F238E27FC236}">
                <a16:creationId xmlns:a16="http://schemas.microsoft.com/office/drawing/2014/main" id="{BC1B4816-01B9-4D09-9A7D-D4F844187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0285" y="3125841"/>
            <a:ext cx="2743200" cy="456416"/>
          </a:xfrm>
          <a:prstGeom prst="rect">
            <a:avLst/>
          </a:prstGeom>
        </p:spPr>
      </p:pic>
      <p:pic>
        <p:nvPicPr>
          <p:cNvPr id="11" name="Grafik 12" descr="Ein Bild, das Tisch, haltend, Bildschirm, Mann enthält.&#10;&#10;Beschreibung automatisch generiert.">
            <a:extLst>
              <a:ext uri="{FF2B5EF4-FFF2-40B4-BE49-F238E27FC236}">
                <a16:creationId xmlns:a16="http://schemas.microsoft.com/office/drawing/2014/main" id="{2D7EE392-4BF3-4159-9236-B5036F1E6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62" y="2305456"/>
            <a:ext cx="5516380" cy="152880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F11CAB-BE91-417F-95D5-CE57EEDE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47771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C23559AB-FB24-4C23-958D-7FB4CE6FA497}"/>
              </a:ext>
            </a:extLst>
          </p:cNvPr>
          <p:cNvSpPr/>
          <p:nvPr/>
        </p:nvSpPr>
        <p:spPr>
          <a:xfrm>
            <a:off x="9537039" y="693812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95DD5D-879C-4B20-89E5-11C9E963A442}"/>
              </a:ext>
            </a:extLst>
          </p:cNvPr>
          <p:cNvSpPr/>
          <p:nvPr/>
        </p:nvSpPr>
        <p:spPr>
          <a:xfrm>
            <a:off x="0" y="693813"/>
            <a:ext cx="984533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ECFD7-7BD1-443D-9A56-7FBD596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ea typeface="+mj-lt"/>
                <a:cs typeface="+mj-lt"/>
              </a:rPr>
              <a:t>: images (Pillow)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77EFEFCF-D3BD-42B5-9E2D-158F05D3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9942" y="1613088"/>
            <a:ext cx="2718835" cy="420183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2C0852-B7C6-487F-97DB-24A4EC6AF5B8}"/>
              </a:ext>
            </a:extLst>
          </p:cNvPr>
          <p:cNvCxnSpPr>
            <a:cxnSpLocks/>
          </p:cNvCxnSpPr>
          <p:nvPr/>
        </p:nvCxnSpPr>
        <p:spPr>
          <a:xfrm flipH="1" flipV="1">
            <a:off x="4369869" y="3878981"/>
            <a:ext cx="3320023" cy="3530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42C0102-3ADB-4409-8A78-ABDEB9BFB714}"/>
              </a:ext>
            </a:extLst>
          </p:cNvPr>
          <p:cNvSpPr/>
          <p:nvPr/>
        </p:nvSpPr>
        <p:spPr>
          <a:xfrm>
            <a:off x="7451036" y="3760968"/>
            <a:ext cx="2576945" cy="11811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Generierung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der Pillow Bilder</a:t>
            </a:r>
            <a:endParaRPr lang="en-US" sz="2400">
              <a:solidFill>
                <a:schemeClr val="tx1"/>
              </a:solidFill>
              <a:cs typeface="Arial"/>
            </a:endParaRPr>
          </a:p>
        </p:txBody>
      </p:sp>
      <p:pic>
        <p:nvPicPr>
          <p:cNvPr id="3" name="Grafik 10">
            <a:extLst>
              <a:ext uri="{FF2B5EF4-FFF2-40B4-BE49-F238E27FC236}">
                <a16:creationId xmlns:a16="http://schemas.microsoft.com/office/drawing/2014/main" id="{2C788979-FEFB-4C37-9658-4592766AF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49345" r="25090" b="42408"/>
          <a:stretch/>
        </p:blipFill>
        <p:spPr>
          <a:xfrm>
            <a:off x="2377440" y="3686476"/>
            <a:ext cx="1819175" cy="346509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3F289AB-BD4E-4792-8A2E-B7AAB246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712927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6EAF522-38A0-4948-9E84-DDD1D19E68C9}"/>
              </a:ext>
            </a:extLst>
          </p:cNvPr>
          <p:cNvSpPr/>
          <p:nvPr/>
        </p:nvSpPr>
        <p:spPr>
          <a:xfrm>
            <a:off x="7770384" y="721706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B628A-F1C1-43EA-872E-3120229858B8}"/>
              </a:ext>
            </a:extLst>
          </p:cNvPr>
          <p:cNvSpPr/>
          <p:nvPr/>
        </p:nvSpPr>
        <p:spPr>
          <a:xfrm>
            <a:off x="0" y="721707"/>
            <a:ext cx="807868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641BA6-CA1E-4C9A-ACF4-6CAFB90D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cs typeface="Calibri Light"/>
              </a:rPr>
              <a:t>: Images</a:t>
            </a:r>
            <a:endParaRPr lang="de-DE"/>
          </a:p>
        </p:txBody>
      </p:sp>
      <p:pic>
        <p:nvPicPr>
          <p:cNvPr id="7" name="Grafik 7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D092784A-48A3-401A-9F95-303F77DDA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893" y="1909619"/>
            <a:ext cx="5753100" cy="429577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E76DCE-C4A7-4328-97E4-F601A3E3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23021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031314FD-AF7A-4CC0-8680-8FE7491DB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810" y="1869346"/>
            <a:ext cx="5069265" cy="4351338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Grafik 8" descr="Ein Bild, das Vogel enthält.&#10;&#10;Beschreibung automatisch generiert.">
            <a:extLst>
              <a:ext uri="{FF2B5EF4-FFF2-40B4-BE49-F238E27FC236}">
                <a16:creationId xmlns:a16="http://schemas.microsoft.com/office/drawing/2014/main" id="{A4D429A0-01FD-4069-8562-FBC05C309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28" y="1997147"/>
            <a:ext cx="4279690" cy="165614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B9477B4-A437-4A49-8338-CC3AC4B8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154</a:t>
            </a:fld>
            <a:endParaRPr lang="LID4096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C0561E7-118F-46D7-8928-30CC823DE50D}"/>
              </a:ext>
            </a:extLst>
          </p:cNvPr>
          <p:cNvSpPr/>
          <p:nvPr/>
        </p:nvSpPr>
        <p:spPr>
          <a:xfrm>
            <a:off x="7770384" y="721706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A65C77-5363-4936-84E5-F7D18347953D}"/>
              </a:ext>
            </a:extLst>
          </p:cNvPr>
          <p:cNvSpPr/>
          <p:nvPr/>
        </p:nvSpPr>
        <p:spPr>
          <a:xfrm>
            <a:off x="0" y="721707"/>
            <a:ext cx="807868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8DA4-4BF5-43D2-B2E4-29AE73ED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cs typeface="Calibri Light"/>
              </a:rPr>
              <a:t>: Images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2114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25E3ACD7-C35E-4A09-A9AB-8D32D66D9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543" y="1863100"/>
            <a:ext cx="5410487" cy="4351338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36BA24-F0B9-4447-882E-E20FFC48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155</a:t>
            </a:fld>
            <a:endParaRPr lang="LID4096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1AC9E7A-15EA-45CC-B89F-34E949001A55}"/>
              </a:ext>
            </a:extLst>
          </p:cNvPr>
          <p:cNvSpPr/>
          <p:nvPr/>
        </p:nvSpPr>
        <p:spPr>
          <a:xfrm>
            <a:off x="7770384" y="721706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1CA043-8058-4F5B-9238-B722A280281D}"/>
              </a:ext>
            </a:extLst>
          </p:cNvPr>
          <p:cNvSpPr/>
          <p:nvPr/>
        </p:nvSpPr>
        <p:spPr>
          <a:xfrm>
            <a:off x="0" y="721707"/>
            <a:ext cx="807868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4AF62CD-433F-4CF4-9332-23822386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cs typeface="Calibri Light"/>
              </a:rPr>
              <a:t>: Images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69893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F98CC7FD-A72A-4CF2-84A0-EB88BFC3D192}"/>
              </a:ext>
            </a:extLst>
          </p:cNvPr>
          <p:cNvSpPr/>
          <p:nvPr/>
        </p:nvSpPr>
        <p:spPr>
          <a:xfrm>
            <a:off x="8445086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931C201-F94F-4ED9-977E-3AD6942DD126}"/>
              </a:ext>
            </a:extLst>
          </p:cNvPr>
          <p:cNvSpPr/>
          <p:nvPr/>
        </p:nvSpPr>
        <p:spPr>
          <a:xfrm>
            <a:off x="-1" y="693814"/>
            <a:ext cx="8753383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ECFD7-7BD1-443D-9A56-7FBD596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ea typeface="+mj-lt"/>
                <a:cs typeface="+mj-lt"/>
              </a:rPr>
              <a:t>: Thumbnail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77EFEFCF-D3BD-42B5-9E2D-158F05D3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9942" y="1613088"/>
            <a:ext cx="2718835" cy="420183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2C0852-B7C6-487F-97DB-24A4EC6AF5B8}"/>
              </a:ext>
            </a:extLst>
          </p:cNvPr>
          <p:cNvCxnSpPr>
            <a:cxnSpLocks/>
          </p:cNvCxnSpPr>
          <p:nvPr/>
        </p:nvCxnSpPr>
        <p:spPr>
          <a:xfrm flipH="1" flipV="1">
            <a:off x="4668253" y="4148488"/>
            <a:ext cx="3021639" cy="835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8A44BBE-BE1F-45AF-B61C-422972E4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156</a:t>
            </a:fld>
            <a:endParaRPr lang="LID4096"/>
          </a:p>
        </p:txBody>
      </p:sp>
      <p:pic>
        <p:nvPicPr>
          <p:cNvPr id="6" name="Grafik 10">
            <a:extLst>
              <a:ext uri="{FF2B5EF4-FFF2-40B4-BE49-F238E27FC236}">
                <a16:creationId xmlns:a16="http://schemas.microsoft.com/office/drawing/2014/main" id="{D717818C-4C7D-41E7-B231-F59436A818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" t="56217" r="11637" b="34849"/>
          <a:stretch/>
        </p:blipFill>
        <p:spPr>
          <a:xfrm>
            <a:off x="2330164" y="3975234"/>
            <a:ext cx="2232211" cy="375385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42C0102-3ADB-4409-8A78-ABDEB9BFB714}"/>
              </a:ext>
            </a:extLst>
          </p:cNvPr>
          <p:cNvSpPr/>
          <p:nvPr/>
        </p:nvSpPr>
        <p:spPr>
          <a:xfrm>
            <a:off x="7451036" y="3760968"/>
            <a:ext cx="2049099" cy="90728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Thumbnail </a:t>
            </a:r>
            <a:r>
              <a:rPr lang="en-US" sz="2400" err="1">
                <a:solidFill>
                  <a:schemeClr val="tx1"/>
                </a:solidFill>
                <a:cs typeface="Calibri"/>
              </a:rPr>
              <a:t>erstellen</a:t>
            </a:r>
            <a:endParaRPr lang="en-US" sz="240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97372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F4E8BC97-B174-435F-8328-C6CAD7653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495" y="2276215"/>
            <a:ext cx="7367821" cy="3216483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222CDE-B08F-406A-A7E7-77C35AD3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157</a:t>
            </a:fld>
            <a:endParaRPr lang="LID4096"/>
          </a:p>
        </p:txBody>
      </p:sp>
      <p:pic>
        <p:nvPicPr>
          <p:cNvPr id="5" name="Grafik 6" descr="Ein Bild, das Gras, sitzend, Spiel, Schild enthält.&#10;&#10;Beschreibung automatisch generiert.">
            <a:extLst>
              <a:ext uri="{FF2B5EF4-FFF2-40B4-BE49-F238E27FC236}">
                <a16:creationId xmlns:a16="http://schemas.microsoft.com/office/drawing/2014/main" id="{E9927C0F-34FC-4C38-BCA6-4A422E86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789" y="1492777"/>
            <a:ext cx="3917428" cy="2205114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FCC069E9-0325-4224-83EF-F6C1A8F9A43F}"/>
              </a:ext>
            </a:extLst>
          </p:cNvPr>
          <p:cNvSpPr/>
          <p:nvPr/>
        </p:nvSpPr>
        <p:spPr>
          <a:xfrm>
            <a:off x="8445086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F2DE6F6-F376-4073-BBE2-3D70E52249E0}"/>
              </a:ext>
            </a:extLst>
          </p:cNvPr>
          <p:cNvSpPr/>
          <p:nvPr/>
        </p:nvSpPr>
        <p:spPr>
          <a:xfrm>
            <a:off x="-1" y="693814"/>
            <a:ext cx="8753383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ED64C3-7184-47F5-8702-A4B3218F9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ea typeface="+mj-lt"/>
                <a:cs typeface="+mj-lt"/>
              </a:rPr>
              <a:t>: Thumbnail</a:t>
            </a:r>
            <a:endParaRPr lang="en-US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86564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F98CC7FD-A72A-4CF2-84A0-EB88BFC3D192}"/>
              </a:ext>
            </a:extLst>
          </p:cNvPr>
          <p:cNvSpPr/>
          <p:nvPr/>
        </p:nvSpPr>
        <p:spPr>
          <a:xfrm>
            <a:off x="7675097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931C201-F94F-4ED9-977E-3AD6942DD126}"/>
              </a:ext>
            </a:extLst>
          </p:cNvPr>
          <p:cNvSpPr/>
          <p:nvPr/>
        </p:nvSpPr>
        <p:spPr>
          <a:xfrm>
            <a:off x="-1" y="693814"/>
            <a:ext cx="799878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ECFD7-7BD1-443D-9A56-7FBD596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ea typeface="+mj-lt"/>
                <a:cs typeface="+mj-lt"/>
              </a:rPr>
              <a:t>: Storing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77EFEFCF-D3BD-42B5-9E2D-158F05D30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9942" y="1613088"/>
            <a:ext cx="2718835" cy="420183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2C0852-B7C6-487F-97DB-24A4EC6AF5B8}"/>
              </a:ext>
            </a:extLst>
          </p:cNvPr>
          <p:cNvCxnSpPr>
            <a:cxnSpLocks/>
          </p:cNvCxnSpPr>
          <p:nvPr/>
        </p:nvCxnSpPr>
        <p:spPr>
          <a:xfrm flipH="1" flipV="1">
            <a:off x="4533499" y="3599848"/>
            <a:ext cx="3156394" cy="6321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8A44BBE-BE1F-45AF-B61C-422972E4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158</a:t>
            </a:fld>
            <a:endParaRPr lang="LID4096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42C0102-3ADB-4409-8A78-ABDEB9BFB714}"/>
              </a:ext>
            </a:extLst>
          </p:cNvPr>
          <p:cNvSpPr/>
          <p:nvPr/>
        </p:nvSpPr>
        <p:spPr>
          <a:xfrm>
            <a:off x="7451036" y="3760968"/>
            <a:ext cx="2049099" cy="90728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Dictionaries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speichern</a:t>
            </a:r>
            <a:endParaRPr lang="de-DE" sz="2400">
              <a:solidFill>
                <a:schemeClr val="tx1"/>
              </a:solidFill>
            </a:endParaRPr>
          </a:p>
        </p:txBody>
      </p:sp>
      <p:pic>
        <p:nvPicPr>
          <p:cNvPr id="7" name="Grafik 10">
            <a:extLst>
              <a:ext uri="{FF2B5EF4-FFF2-40B4-BE49-F238E27FC236}">
                <a16:creationId xmlns:a16="http://schemas.microsoft.com/office/drawing/2014/main" id="{3C5B4E39-3106-42FC-B167-A3BA4A8DD9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" t="41557" r="18718" b="48882"/>
          <a:stretch/>
        </p:blipFill>
        <p:spPr>
          <a:xfrm>
            <a:off x="2242686" y="3359217"/>
            <a:ext cx="2127183" cy="401751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022615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32429378-C96F-4BAA-A08C-E3E9C4ACF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237" y="2015331"/>
            <a:ext cx="4581525" cy="397192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18291D-77C3-4C5A-99BD-E5FFBA23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159</a:t>
            </a:fld>
            <a:endParaRPr lang="LID4096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03C3C5A-CC42-4828-9E86-F108058B4BAA}"/>
              </a:ext>
            </a:extLst>
          </p:cNvPr>
          <p:cNvSpPr/>
          <p:nvPr/>
        </p:nvSpPr>
        <p:spPr>
          <a:xfrm>
            <a:off x="7675097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A175E9A-0D25-400A-9B44-379AD51D3D91}"/>
              </a:ext>
            </a:extLst>
          </p:cNvPr>
          <p:cNvSpPr/>
          <p:nvPr/>
        </p:nvSpPr>
        <p:spPr>
          <a:xfrm>
            <a:off x="-1" y="693814"/>
            <a:ext cx="799878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F62B02-E494-4D94-8D54-999D891D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ea typeface="+mj-lt"/>
                <a:cs typeface="+mj-lt"/>
              </a:rPr>
              <a:t>: Storing</a:t>
            </a:r>
            <a:endParaRPr lang="en-US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3214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AB0588B-08AD-4E2E-8980-D2852F196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13" y="1690688"/>
            <a:ext cx="9209773" cy="38216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3886053-49DD-4918-BACE-42FB8467C4D6}"/>
              </a:ext>
            </a:extLst>
          </p:cNvPr>
          <p:cNvSpPr/>
          <p:nvPr/>
        </p:nvSpPr>
        <p:spPr>
          <a:xfrm>
            <a:off x="2473004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74B0874-D31C-4869-A66E-183A5D20CA12}"/>
              </a:ext>
            </a:extLst>
          </p:cNvPr>
          <p:cNvSpPr/>
          <p:nvPr/>
        </p:nvSpPr>
        <p:spPr>
          <a:xfrm>
            <a:off x="0" y="704675"/>
            <a:ext cx="27813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E56BC0-A5E5-4C92-9B10-041EF504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Issues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EF58E5-6B15-4BD7-BCE2-DF5F7994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16</a:t>
            </a:fld>
            <a:endParaRPr lang="LID4096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D7390B7-A73F-4BCC-8FA9-D927F164F6AD}"/>
              </a:ext>
            </a:extLst>
          </p:cNvPr>
          <p:cNvCxnSpPr>
            <a:cxnSpLocks/>
          </p:cNvCxnSpPr>
          <p:nvPr/>
        </p:nvCxnSpPr>
        <p:spPr>
          <a:xfrm flipH="1">
            <a:off x="4909351" y="1690688"/>
            <a:ext cx="1899822" cy="2411393"/>
          </a:xfrm>
          <a:prstGeom prst="straightConnector1">
            <a:avLst/>
          </a:prstGeom>
          <a:ln w="57150">
            <a:solidFill>
              <a:srgbClr val="2E9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AC1B513-6A6B-4A06-BE9C-F600F5ABBB7A}"/>
              </a:ext>
            </a:extLst>
          </p:cNvPr>
          <p:cNvSpPr/>
          <p:nvPr/>
        </p:nvSpPr>
        <p:spPr>
          <a:xfrm>
            <a:off x="1432014" y="4102081"/>
            <a:ext cx="5977288" cy="3931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5DC7CF6-AD30-4BD4-8DFB-B9DA96131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t="50000" r="28281" b="25137"/>
          <a:stretch/>
        </p:blipFill>
        <p:spPr>
          <a:xfrm>
            <a:off x="5411644" y="922508"/>
            <a:ext cx="5348341" cy="770334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6758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8929CD70-7AE0-4C2B-B195-A511A1376B4F}"/>
              </a:ext>
            </a:extLst>
          </p:cNvPr>
          <p:cNvSpPr/>
          <p:nvPr/>
        </p:nvSpPr>
        <p:spPr>
          <a:xfrm>
            <a:off x="4687216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79BEE24-B9DF-4704-B047-BA44E2D1A944}"/>
              </a:ext>
            </a:extLst>
          </p:cNvPr>
          <p:cNvSpPr/>
          <p:nvPr/>
        </p:nvSpPr>
        <p:spPr>
          <a:xfrm>
            <a:off x="0" y="693814"/>
            <a:ext cx="4995512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250DC1-4DED-416E-A3D8-52A821B4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Videoerstellung</a:t>
            </a:r>
            <a:endParaRPr lang="de-DE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D5C56884-301C-4736-8039-77AE4553C8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05397" y="1569608"/>
            <a:ext cx="2639519" cy="1484339"/>
          </a:xfr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6C8CCBA2-142E-432A-8C42-F21985DF3F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7085" y="1569608"/>
            <a:ext cx="2639519" cy="1484339"/>
          </a:xfrm>
        </p:spPr>
      </p:pic>
      <p:pic>
        <p:nvPicPr>
          <p:cNvPr id="7" name="Grafik 7" descr="Ein Bild, das Gras, draußen, Feld, grün enthält.&#10;&#10;Beschreibung automatisch generiert.">
            <a:extLst>
              <a:ext uri="{FF2B5EF4-FFF2-40B4-BE49-F238E27FC236}">
                <a16:creationId xmlns:a16="http://schemas.microsoft.com/office/drawing/2014/main" id="{8F8F44C3-0003-4BD2-9CE9-86D052046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75" y="2313950"/>
            <a:ext cx="2743200" cy="1543050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8BB45318-50D6-40B9-BE70-91A95C671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679" y="2332688"/>
            <a:ext cx="2743200" cy="1543050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E2FF9572-15BE-4510-8031-578A97EDB6AC}"/>
              </a:ext>
            </a:extLst>
          </p:cNvPr>
          <p:cNvCxnSpPr>
            <a:cxnSpLocks/>
          </p:cNvCxnSpPr>
          <p:nvPr/>
        </p:nvCxnSpPr>
        <p:spPr>
          <a:xfrm>
            <a:off x="2525110" y="4086470"/>
            <a:ext cx="1371669" cy="829056"/>
          </a:xfrm>
          <a:prstGeom prst="straightConnector1">
            <a:avLst/>
          </a:prstGeom>
          <a:ln w="5715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CD1541B-815B-4742-B9E3-62D3BA3AD77E}"/>
              </a:ext>
            </a:extLst>
          </p:cNvPr>
          <p:cNvCxnSpPr>
            <a:cxnSpLocks/>
          </p:cNvCxnSpPr>
          <p:nvPr/>
        </p:nvCxnSpPr>
        <p:spPr>
          <a:xfrm>
            <a:off x="4360006" y="3141590"/>
            <a:ext cx="347541" cy="1011936"/>
          </a:xfrm>
          <a:prstGeom prst="straightConnector1">
            <a:avLst/>
          </a:prstGeom>
          <a:ln w="5715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47A85E-A18B-450F-96ED-F84045394EFE}"/>
              </a:ext>
            </a:extLst>
          </p:cNvPr>
          <p:cNvCxnSpPr>
            <a:cxnSpLocks/>
          </p:cNvCxnSpPr>
          <p:nvPr/>
        </p:nvCxnSpPr>
        <p:spPr>
          <a:xfrm flipH="1">
            <a:off x="7213003" y="3141590"/>
            <a:ext cx="280347" cy="1121664"/>
          </a:xfrm>
          <a:prstGeom prst="straightConnector1">
            <a:avLst/>
          </a:prstGeom>
          <a:ln w="5715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4F53595-69CD-48E1-990D-FD521BA6CF8D}"/>
              </a:ext>
            </a:extLst>
          </p:cNvPr>
          <p:cNvCxnSpPr>
            <a:cxnSpLocks/>
          </p:cNvCxnSpPr>
          <p:nvPr/>
        </p:nvCxnSpPr>
        <p:spPr>
          <a:xfrm flipH="1">
            <a:off x="8157883" y="4086470"/>
            <a:ext cx="1493451" cy="829056"/>
          </a:xfrm>
          <a:prstGeom prst="straightConnector1">
            <a:avLst/>
          </a:prstGeom>
          <a:ln w="5715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F122E01-75B6-4350-9459-AB70B811D60D}"/>
              </a:ext>
            </a:extLst>
          </p:cNvPr>
          <p:cNvCxnSpPr>
            <a:cxnSpLocks/>
          </p:cNvCxnSpPr>
          <p:nvPr/>
        </p:nvCxnSpPr>
        <p:spPr>
          <a:xfrm>
            <a:off x="2147157" y="5628757"/>
            <a:ext cx="1402149" cy="91440"/>
          </a:xfrm>
          <a:prstGeom prst="straightConnector1">
            <a:avLst/>
          </a:prstGeom>
          <a:ln w="5715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516512F-040F-4009-AA0A-191A8DD2EEF0}"/>
              </a:ext>
            </a:extLst>
          </p:cNvPr>
          <p:cNvCxnSpPr>
            <a:cxnSpLocks/>
          </p:cNvCxnSpPr>
          <p:nvPr/>
        </p:nvCxnSpPr>
        <p:spPr>
          <a:xfrm flipH="1">
            <a:off x="8444394" y="5726293"/>
            <a:ext cx="1560507" cy="42672"/>
          </a:xfrm>
          <a:prstGeom prst="straightConnector1">
            <a:avLst/>
          </a:prstGeom>
          <a:ln w="5715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9" descr="Ein Bild, das Gras, Screenshot, Monitor, Fernsehen enthält.&#10;&#10;Beschreibung automatisch generiert.">
            <a:extLst>
              <a:ext uri="{FF2B5EF4-FFF2-40B4-BE49-F238E27FC236}">
                <a16:creationId xmlns:a16="http://schemas.microsoft.com/office/drawing/2014/main" id="{EFD9787E-6888-4E7E-B8F3-434C07F14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428" y="4359783"/>
            <a:ext cx="3305175" cy="1905762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B5A3525-7821-4964-90A1-D3F2D751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160</a:t>
            </a:fld>
            <a:endParaRPr lang="LID4096"/>
          </a:p>
        </p:txBody>
      </p:sp>
      <p:pic>
        <p:nvPicPr>
          <p:cNvPr id="15" name="Grafik 14" descr="Musik">
            <a:extLst>
              <a:ext uri="{FF2B5EF4-FFF2-40B4-BE49-F238E27FC236}">
                <a16:creationId xmlns:a16="http://schemas.microsoft.com/office/drawing/2014/main" id="{1F9F2864-FD15-4AE4-B12B-698138D66B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4224" y="5217277"/>
            <a:ext cx="914400" cy="914400"/>
          </a:xfrm>
          <a:prstGeom prst="rect">
            <a:avLst/>
          </a:prstGeom>
        </p:spPr>
      </p:pic>
      <p:pic>
        <p:nvPicPr>
          <p:cNvPr id="23" name="Grafik 22" descr="Musik">
            <a:extLst>
              <a:ext uri="{FF2B5EF4-FFF2-40B4-BE49-F238E27FC236}">
                <a16:creationId xmlns:a16="http://schemas.microsoft.com/office/drawing/2014/main" id="{477CD41E-0CD7-473B-A928-CDBF4B3E63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3434" y="52172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206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2049CCB4-BCF5-4199-BDA9-92B830770711}"/>
              </a:ext>
            </a:extLst>
          </p:cNvPr>
          <p:cNvSpPr/>
          <p:nvPr/>
        </p:nvSpPr>
        <p:spPr>
          <a:xfrm>
            <a:off x="3002795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C2EDCC0-1B09-4422-8EA7-F961BF2D1FBA}"/>
              </a:ext>
            </a:extLst>
          </p:cNvPr>
          <p:cNvSpPr/>
          <p:nvPr/>
        </p:nvSpPr>
        <p:spPr>
          <a:xfrm>
            <a:off x="0" y="693814"/>
            <a:ext cx="331109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E79286-D4C0-4181-8D84-E19BFEDD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FFMPEG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DC47A7-38EF-4B9C-8F57-0999851D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Kostenfreies Open Source Projekt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Videobearbeitung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Kommandozeilenbasiert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>
                <a:ea typeface="+mn-lt"/>
                <a:cs typeface="+mn-lt"/>
              </a:rPr>
              <a:t>Bekannte Anwendung: VLC</a:t>
            </a:r>
            <a:endParaRPr lang="de-DE"/>
          </a:p>
        </p:txBody>
      </p:sp>
      <p:pic>
        <p:nvPicPr>
          <p:cNvPr id="6" name="Grafik 6" descr="Ein Bild, das Uhr, computer, Computer enthält.&#10;&#10;Beschreibung automatisch generiert.">
            <a:extLst>
              <a:ext uri="{FF2B5EF4-FFF2-40B4-BE49-F238E27FC236}">
                <a16:creationId xmlns:a16="http://schemas.microsoft.com/office/drawing/2014/main" id="{2855A930-4438-47E2-A882-5E0BA633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815" y="4282256"/>
            <a:ext cx="2724150" cy="762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6C181DC-12BC-4126-A6F5-495BF9813082}"/>
              </a:ext>
            </a:extLst>
          </p:cNvPr>
          <p:cNvSpPr txBox="1"/>
          <p:nvPr/>
        </p:nvSpPr>
        <p:spPr>
          <a:xfrm>
            <a:off x="8263865" y="5071471"/>
            <a:ext cx="285604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</a:rPr>
              <a:t>https://de.wikipedia.org/wiki/Datei:FFmpeg_Logo_new.svg</a:t>
            </a:r>
            <a:endParaRPr lang="de-DE" sz="8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FC4C6B-257C-4B6D-BC78-A1667736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197550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827C97D-00FA-4094-9335-33C57BAE0CF0}"/>
              </a:ext>
            </a:extLst>
          </p:cNvPr>
          <p:cNvSpPr/>
          <p:nvPr/>
        </p:nvSpPr>
        <p:spPr>
          <a:xfrm>
            <a:off x="3002795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42CFEA0-FABC-4D1A-8326-AC1EDD521E59}"/>
              </a:ext>
            </a:extLst>
          </p:cNvPr>
          <p:cNvSpPr/>
          <p:nvPr/>
        </p:nvSpPr>
        <p:spPr>
          <a:xfrm>
            <a:off x="0" y="693814"/>
            <a:ext cx="331109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F9C62-8D0B-4068-A113-96929A48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FFMPEG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AC259F-20D4-47E9-8C61-0E859FDE2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507084"/>
            <a:ext cx="3576404" cy="5226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cs typeface="Calibri"/>
              </a:rPr>
              <a:t>Video umformatieren</a:t>
            </a:r>
          </a:p>
        </p:txBody>
      </p:sp>
      <p:pic>
        <p:nvPicPr>
          <p:cNvPr id="4" name="Grafik 4" descr="Ein Bild, das Objekt, Uhr enthält.&#10;&#10;Beschreibung automatisch generiert.">
            <a:extLst>
              <a:ext uri="{FF2B5EF4-FFF2-40B4-BE49-F238E27FC236}">
                <a16:creationId xmlns:a16="http://schemas.microsoft.com/office/drawing/2014/main" id="{86BF9D4D-20F4-4231-8563-F8145BFB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8620"/>
            <a:ext cx="2743200" cy="67313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7F3C1D0-85FD-4D12-9553-22EA806BDDCF}"/>
              </a:ext>
            </a:extLst>
          </p:cNvPr>
          <p:cNvSpPr txBox="1"/>
          <p:nvPr/>
        </p:nvSpPr>
        <p:spPr>
          <a:xfrm>
            <a:off x="792480" y="2689580"/>
            <a:ext cx="55476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800">
                <a:cs typeface="Calibri"/>
              </a:rPr>
              <a:t>Bilder aneinanderreihen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A3790A7-CEBF-4155-B119-B40A852DD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79" y="3212800"/>
            <a:ext cx="5547609" cy="143502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8606A9C-6836-43EB-86B1-1EF736B96D42}"/>
              </a:ext>
            </a:extLst>
          </p:cNvPr>
          <p:cNvSpPr txBox="1"/>
          <p:nvPr/>
        </p:nvSpPr>
        <p:spPr>
          <a:xfrm>
            <a:off x="792478" y="4687462"/>
            <a:ext cx="68092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800">
                <a:ea typeface="+mn-lt"/>
                <a:cs typeface="+mn-lt"/>
              </a:rPr>
              <a:t>Videos zusammenschneiden</a:t>
            </a:r>
            <a:endParaRPr lang="de-DE" sz="2800"/>
          </a:p>
        </p:txBody>
      </p:sp>
      <p:pic>
        <p:nvPicPr>
          <p:cNvPr id="8" name="Grafik 8" descr="Ein Bild, das Objekt, haltend, fahrend enthält.&#10;&#10;Beschreibung automatisch generiert.">
            <a:extLst>
              <a:ext uri="{FF2B5EF4-FFF2-40B4-BE49-F238E27FC236}">
                <a16:creationId xmlns:a16="http://schemas.microsoft.com/office/drawing/2014/main" id="{7FFA7827-593F-4FC5-84EF-748E2A170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78" y="5250324"/>
            <a:ext cx="4504544" cy="580611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63A063F-E666-4955-B722-39363186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05469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>
            <a:extLst>
              <a:ext uri="{FF2B5EF4-FFF2-40B4-BE49-F238E27FC236}">
                <a16:creationId xmlns:a16="http://schemas.microsoft.com/office/drawing/2014/main" id="{09D6FAC9-74F0-47EE-B3E9-4537149DF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96" y="1533345"/>
            <a:ext cx="9681980" cy="479261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3DD7B7-F010-41C6-8190-457D3FF9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163</a:t>
            </a:fld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32F52B0-74DD-4446-B8AD-4418581B816C}"/>
              </a:ext>
            </a:extLst>
          </p:cNvPr>
          <p:cNvSpPr/>
          <p:nvPr/>
        </p:nvSpPr>
        <p:spPr>
          <a:xfrm>
            <a:off x="0" y="693814"/>
            <a:ext cx="653397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>
                <a:solidFill>
                  <a:schemeClr val="tx1"/>
                </a:solidFill>
                <a:ea typeface="+mn-lt"/>
                <a:cs typeface="+mn-lt"/>
              </a:rPr>
              <a:t>FFMPEG Beispiel Aufruf</a:t>
            </a:r>
            <a:endParaRPr lang="de-DE" sz="3600">
              <a:solidFill>
                <a:schemeClr val="tx1"/>
              </a:solidFill>
              <a:cs typeface="Arial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28BA78B-2F1E-4C37-ABCF-490EA2DC13D4}"/>
              </a:ext>
            </a:extLst>
          </p:cNvPr>
          <p:cNvSpPr/>
          <p:nvPr/>
        </p:nvSpPr>
        <p:spPr>
          <a:xfrm>
            <a:off x="6256910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170764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3D16E0D8-2489-46F2-A093-EEE5AC903262}"/>
              </a:ext>
            </a:extLst>
          </p:cNvPr>
          <p:cNvSpPr/>
          <p:nvPr/>
        </p:nvSpPr>
        <p:spPr>
          <a:xfrm>
            <a:off x="3688080" y="1857247"/>
            <a:ext cx="6103620" cy="2440433"/>
          </a:xfrm>
          <a:prstGeom prst="rect">
            <a:avLst/>
          </a:prstGeom>
          <a:solidFill>
            <a:srgbClr val="E0E0E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BFBAFB8-F14C-4569-AAB1-B29804B75144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6611939" y="4077683"/>
            <a:ext cx="3521" cy="684192"/>
          </a:xfrm>
          <a:prstGeom prst="straightConnector1">
            <a:avLst/>
          </a:prstGeom>
          <a:ln w="57150">
            <a:solidFill>
              <a:srgbClr val="2E97C5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6A2EC76A-0824-4CD5-9736-DC4E2F586613}"/>
              </a:ext>
            </a:extLst>
          </p:cNvPr>
          <p:cNvSpPr/>
          <p:nvPr/>
        </p:nvSpPr>
        <p:spPr>
          <a:xfrm>
            <a:off x="4687216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018B1D8-8E8A-43E8-B950-5F6DD5059ACB}"/>
              </a:ext>
            </a:extLst>
          </p:cNvPr>
          <p:cNvSpPr/>
          <p:nvPr/>
        </p:nvSpPr>
        <p:spPr>
          <a:xfrm>
            <a:off x="0" y="693814"/>
            <a:ext cx="4995512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CCC1071-0E2D-4D02-8FC2-B8E4AA3F3442}"/>
              </a:ext>
            </a:extLst>
          </p:cNvPr>
          <p:cNvSpPr txBox="1"/>
          <p:nvPr/>
        </p:nvSpPr>
        <p:spPr>
          <a:xfrm>
            <a:off x="2896800" y="496913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800">
                <a:latin typeface="Arial"/>
                <a:cs typeface="Arial"/>
              </a:rPr>
              <a:t>h264_nvenc</a:t>
            </a:r>
            <a:endParaRPr lang="de-DE" sz="280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EC8B0ED-88CD-42AA-986F-21D815F1594C}"/>
              </a:ext>
            </a:extLst>
          </p:cNvPr>
          <p:cNvSpPr txBox="1"/>
          <p:nvPr/>
        </p:nvSpPr>
        <p:spPr>
          <a:xfrm>
            <a:off x="1832548" y="5726893"/>
            <a:ext cx="677805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>
                <a:ea typeface="+mn-lt"/>
                <a:cs typeface="+mn-lt"/>
              </a:rPr>
              <a:t>Quelle: https://slhck.info/ffmpeg-encoding-course/#/9</a:t>
            </a:r>
            <a:endParaRPr lang="de-DE" sz="9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8887F-DD9E-44C0-B502-30855997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164</a:t>
            </a:fld>
            <a:endParaRPr lang="LID4096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EF878C9D-7F45-475C-BA38-E628DA0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FFMPEG Ablauf</a:t>
            </a:r>
            <a:endParaRPr lang="LID4096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41A6720-42FB-49FE-B43A-8A84314AFA37}"/>
              </a:ext>
            </a:extLst>
          </p:cNvPr>
          <p:cNvSpPr/>
          <p:nvPr/>
        </p:nvSpPr>
        <p:spPr>
          <a:xfrm>
            <a:off x="1981200" y="2045181"/>
            <a:ext cx="1324320" cy="787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Input File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F694889-998D-47EB-B358-ECF44CF0C3DE}"/>
              </a:ext>
            </a:extLst>
          </p:cNvPr>
          <p:cNvSpPr/>
          <p:nvPr/>
        </p:nvSpPr>
        <p:spPr>
          <a:xfrm>
            <a:off x="3888351" y="3313578"/>
            <a:ext cx="1442415" cy="787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tx1"/>
                </a:solidFill>
              </a:rPr>
              <a:t>libaformat</a:t>
            </a:r>
            <a:endParaRPr lang="de-DE">
              <a:solidFill>
                <a:schemeClr val="tx1"/>
              </a:solidFill>
            </a:endParaRPr>
          </a:p>
          <a:p>
            <a:pPr algn="ctr"/>
            <a:r>
              <a:rPr lang="de-DE" i="1" err="1">
                <a:solidFill>
                  <a:schemeClr val="tx1"/>
                </a:solidFill>
              </a:rPr>
              <a:t>muxing</a:t>
            </a:r>
            <a:endParaRPr lang="LID4096" i="1">
              <a:solidFill>
                <a:schemeClr val="tx1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DA746328-9BA9-47C6-B956-FB33BE5F7FCD}"/>
              </a:ext>
            </a:extLst>
          </p:cNvPr>
          <p:cNvSpPr/>
          <p:nvPr/>
        </p:nvSpPr>
        <p:spPr>
          <a:xfrm>
            <a:off x="3890312" y="2061037"/>
            <a:ext cx="1442421" cy="787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tx1"/>
                </a:solidFill>
              </a:rPr>
              <a:t>libaformat</a:t>
            </a:r>
            <a:endParaRPr lang="de-DE">
              <a:solidFill>
                <a:schemeClr val="tx1"/>
              </a:solidFill>
            </a:endParaRPr>
          </a:p>
          <a:p>
            <a:pPr algn="ctr"/>
            <a:r>
              <a:rPr lang="de-DE" i="1" err="1">
                <a:solidFill>
                  <a:schemeClr val="tx1"/>
                </a:solidFill>
              </a:rPr>
              <a:t>demuxing</a:t>
            </a:r>
            <a:endParaRPr lang="LID4096" i="1">
              <a:solidFill>
                <a:schemeClr val="tx1"/>
              </a:solidFill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76415844-62B9-49DB-B50C-C1FBB862AD2A}"/>
              </a:ext>
            </a:extLst>
          </p:cNvPr>
          <p:cNvSpPr/>
          <p:nvPr/>
        </p:nvSpPr>
        <p:spPr>
          <a:xfrm>
            <a:off x="7955191" y="2061037"/>
            <a:ext cx="1636483" cy="787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tx1"/>
                </a:solidFill>
              </a:rPr>
              <a:t>libavfilter</a:t>
            </a:r>
            <a:endParaRPr lang="de-DE">
              <a:solidFill>
                <a:schemeClr val="tx1"/>
              </a:solidFill>
            </a:endParaRPr>
          </a:p>
          <a:p>
            <a:pPr algn="ctr"/>
            <a:r>
              <a:rPr lang="de-DE" i="1" err="1">
                <a:solidFill>
                  <a:schemeClr val="tx1"/>
                </a:solidFill>
              </a:rPr>
              <a:t>apply</a:t>
            </a:r>
            <a:r>
              <a:rPr lang="de-DE" i="1">
                <a:solidFill>
                  <a:schemeClr val="tx1"/>
                </a:solidFill>
              </a:rPr>
              <a:t> </a:t>
            </a:r>
            <a:r>
              <a:rPr lang="de-DE" i="1" err="1">
                <a:solidFill>
                  <a:schemeClr val="tx1"/>
                </a:solidFill>
              </a:rPr>
              <a:t>effects</a:t>
            </a:r>
            <a:endParaRPr lang="LID4096" i="1">
              <a:solidFill>
                <a:schemeClr val="tx1"/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DE1049C-2788-43DC-8ED9-4CE315CD694C}"/>
              </a:ext>
            </a:extLst>
          </p:cNvPr>
          <p:cNvSpPr/>
          <p:nvPr/>
        </p:nvSpPr>
        <p:spPr>
          <a:xfrm>
            <a:off x="5891904" y="2061037"/>
            <a:ext cx="1442420" cy="787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tx1"/>
                </a:solidFill>
              </a:rPr>
              <a:t>libavodec</a:t>
            </a:r>
            <a:endParaRPr lang="de-DE">
              <a:solidFill>
                <a:schemeClr val="tx1"/>
              </a:solidFill>
            </a:endParaRPr>
          </a:p>
          <a:p>
            <a:pPr algn="ctr"/>
            <a:r>
              <a:rPr lang="de-DE" i="1" err="1">
                <a:solidFill>
                  <a:schemeClr val="tx1"/>
                </a:solidFill>
              </a:rPr>
              <a:t>decoding</a:t>
            </a:r>
            <a:endParaRPr lang="LID4096" i="1">
              <a:solidFill>
                <a:schemeClr val="tx1"/>
              </a:solidFill>
            </a:endParaRP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B702790-4414-4A2D-92DC-66E4BCFB2463}"/>
              </a:ext>
            </a:extLst>
          </p:cNvPr>
          <p:cNvSpPr/>
          <p:nvPr/>
        </p:nvSpPr>
        <p:spPr>
          <a:xfrm>
            <a:off x="5896605" y="3290283"/>
            <a:ext cx="1437709" cy="787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tx1"/>
                </a:solidFill>
              </a:rPr>
              <a:t>libavcode</a:t>
            </a:r>
            <a:endParaRPr lang="de-DE">
              <a:solidFill>
                <a:schemeClr val="tx1"/>
              </a:solidFill>
            </a:endParaRPr>
          </a:p>
          <a:p>
            <a:pPr algn="ctr"/>
            <a:r>
              <a:rPr lang="de-DE" i="1" err="1">
                <a:solidFill>
                  <a:schemeClr val="tx1"/>
                </a:solidFill>
              </a:rPr>
              <a:t>encoding</a:t>
            </a:r>
            <a:endParaRPr lang="LID4096" i="1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9C02021B-D106-45E7-B5E5-3A73A868A4BC}"/>
              </a:ext>
            </a:extLst>
          </p:cNvPr>
          <p:cNvSpPr/>
          <p:nvPr/>
        </p:nvSpPr>
        <p:spPr>
          <a:xfrm>
            <a:off x="5891904" y="4761875"/>
            <a:ext cx="1440070" cy="93741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External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Encoder</a:t>
            </a:r>
          </a:p>
          <a:p>
            <a:pPr algn="ctr"/>
            <a:r>
              <a:rPr lang="de-DE" err="1">
                <a:solidFill>
                  <a:schemeClr val="tx1"/>
                </a:solidFill>
              </a:rPr>
              <a:t>library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BB435D3C-51FB-4BA4-A022-BAE975701B4A}"/>
              </a:ext>
            </a:extLst>
          </p:cNvPr>
          <p:cNvSpPr/>
          <p:nvPr/>
        </p:nvSpPr>
        <p:spPr>
          <a:xfrm>
            <a:off x="1980223" y="3290283"/>
            <a:ext cx="1324320" cy="787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Output File</a:t>
            </a:r>
            <a:endParaRPr lang="LID4096">
              <a:solidFill>
                <a:schemeClr val="tx1"/>
              </a:solidFill>
            </a:endParaRP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D055516C-A91D-48B6-8CDD-8BD83519D46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10899" y="2438881"/>
            <a:ext cx="552125" cy="1"/>
          </a:xfrm>
          <a:prstGeom prst="bentConnector3">
            <a:avLst>
              <a:gd name="adj1" fmla="val 50000"/>
            </a:avLst>
          </a:prstGeom>
          <a:ln w="57150" cap="flat">
            <a:solidFill>
              <a:srgbClr val="2E97C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D9D48D3D-14A6-46D3-B7DD-7F8F3A9868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10900" y="3676014"/>
            <a:ext cx="552125" cy="1"/>
          </a:xfrm>
          <a:prstGeom prst="bentConnector3">
            <a:avLst>
              <a:gd name="adj1" fmla="val 52760"/>
            </a:avLst>
          </a:prstGeom>
          <a:ln w="57150" cap="flat">
            <a:solidFill>
              <a:srgbClr val="2E97C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B963D017-683F-45AA-B222-71E9FEDF871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44481" y="2438880"/>
            <a:ext cx="552125" cy="1"/>
          </a:xfrm>
          <a:prstGeom prst="bentConnector3">
            <a:avLst>
              <a:gd name="adj1" fmla="val 50000"/>
            </a:avLst>
          </a:prstGeom>
          <a:ln w="57150" cap="flat">
            <a:solidFill>
              <a:srgbClr val="2E97C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BFF2106A-C916-4C61-85DE-3555A056C17C}"/>
              </a:ext>
            </a:extLst>
          </p:cNvPr>
          <p:cNvCxnSpPr>
            <a:cxnSpLocks/>
          </p:cNvCxnSpPr>
          <p:nvPr/>
        </p:nvCxnSpPr>
        <p:spPr>
          <a:xfrm>
            <a:off x="5329558" y="3676014"/>
            <a:ext cx="541688" cy="1"/>
          </a:xfrm>
          <a:prstGeom prst="bentConnector3">
            <a:avLst>
              <a:gd name="adj1" fmla="val 50000"/>
            </a:avLst>
          </a:prstGeom>
          <a:ln w="57150" cap="flat">
            <a:solidFill>
              <a:srgbClr val="2E97C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2552601-0163-45EB-97B7-50D7A4CB0B15}"/>
              </a:ext>
            </a:extLst>
          </p:cNvPr>
          <p:cNvCxnSpPr>
            <a:cxnSpLocks/>
          </p:cNvCxnSpPr>
          <p:nvPr/>
        </p:nvCxnSpPr>
        <p:spPr>
          <a:xfrm>
            <a:off x="7334314" y="2438879"/>
            <a:ext cx="608768" cy="1"/>
          </a:xfrm>
          <a:prstGeom prst="straightConnector1">
            <a:avLst/>
          </a:prstGeom>
          <a:ln w="57150">
            <a:solidFill>
              <a:srgbClr val="2E97C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E5463A2-3188-4EE7-B0B9-7EC2BFC51204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6613114" y="2848437"/>
            <a:ext cx="2346" cy="441846"/>
          </a:xfrm>
          <a:prstGeom prst="straightConnector1">
            <a:avLst/>
          </a:prstGeom>
          <a:ln w="57150">
            <a:solidFill>
              <a:srgbClr val="2E97C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98EB7214-982A-4782-945A-F5D0FADD95A8}"/>
              </a:ext>
            </a:extLst>
          </p:cNvPr>
          <p:cNvCxnSpPr>
            <a:cxnSpLocks/>
          </p:cNvCxnSpPr>
          <p:nvPr/>
        </p:nvCxnSpPr>
        <p:spPr>
          <a:xfrm>
            <a:off x="4611522" y="2848437"/>
            <a:ext cx="0" cy="442043"/>
          </a:xfrm>
          <a:prstGeom prst="straightConnector1">
            <a:avLst/>
          </a:prstGeom>
          <a:ln w="57150">
            <a:solidFill>
              <a:srgbClr val="2E97C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BB6E3AD1-3F64-4430-93F2-A451FBFDE36C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7626340" y="2554072"/>
            <a:ext cx="852728" cy="1441459"/>
          </a:xfrm>
          <a:prstGeom prst="bentConnector2">
            <a:avLst/>
          </a:prstGeom>
          <a:ln w="57150">
            <a:solidFill>
              <a:srgbClr val="2E97C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0603D59C-39E8-41CD-A41D-005DBCDE8B0B}"/>
              </a:ext>
            </a:extLst>
          </p:cNvPr>
          <p:cNvCxnSpPr>
            <a:cxnSpLocks/>
          </p:cNvCxnSpPr>
          <p:nvPr/>
        </p:nvCxnSpPr>
        <p:spPr>
          <a:xfrm>
            <a:off x="5140582" y="5254878"/>
            <a:ext cx="541688" cy="1"/>
          </a:xfrm>
          <a:prstGeom prst="bentConnector3">
            <a:avLst>
              <a:gd name="adj1" fmla="val 50000"/>
            </a:avLst>
          </a:prstGeom>
          <a:ln w="57150" cap="flat">
            <a:solidFill>
              <a:srgbClr val="2E97C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556586B-32BA-47A8-A50F-4730DF5EBEBD}"/>
              </a:ext>
            </a:extLst>
          </p:cNvPr>
          <p:cNvSpPr txBox="1"/>
          <p:nvPr/>
        </p:nvSpPr>
        <p:spPr>
          <a:xfrm>
            <a:off x="182880" y="4352544"/>
            <a:ext cx="209702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800">
                <a:latin typeface="Arial"/>
                <a:cs typeface="Arial"/>
              </a:rPr>
              <a:t>Docker:</a:t>
            </a:r>
          </a:p>
          <a:p>
            <a:r>
              <a:rPr lang="de-DE" sz="2800" err="1">
                <a:latin typeface="Arial"/>
                <a:cs typeface="Arial"/>
              </a:rPr>
              <a:t>Jrottenberg</a:t>
            </a:r>
          </a:p>
          <a:p>
            <a:pPr algn="l"/>
            <a:r>
              <a:rPr lang="de-DE" sz="2800">
                <a:latin typeface="Arial"/>
                <a:cs typeface="Arial"/>
              </a:rPr>
              <a:t>/ffmpeg:4.2-nvidia</a:t>
            </a:r>
          </a:p>
        </p:txBody>
      </p:sp>
      <p:cxnSp>
        <p:nvCxnSpPr>
          <p:cNvPr id="37" name="Verbinder: gewinkelt 36">
            <a:extLst>
              <a:ext uri="{FF2B5EF4-FFF2-40B4-BE49-F238E27FC236}">
                <a16:creationId xmlns:a16="http://schemas.microsoft.com/office/drawing/2014/main" id="{507FA891-1265-4E72-8A16-0437C3FF60B4}"/>
              </a:ext>
            </a:extLst>
          </p:cNvPr>
          <p:cNvCxnSpPr>
            <a:cxnSpLocks/>
          </p:cNvCxnSpPr>
          <p:nvPr/>
        </p:nvCxnSpPr>
        <p:spPr>
          <a:xfrm>
            <a:off x="2330326" y="5248782"/>
            <a:ext cx="541688" cy="1"/>
          </a:xfrm>
          <a:prstGeom prst="bentConnector3">
            <a:avLst>
              <a:gd name="adj1" fmla="val 50000"/>
            </a:avLst>
          </a:prstGeom>
          <a:ln w="57150" cap="flat">
            <a:solidFill>
              <a:srgbClr val="2E97C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8941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F98CC7FD-A72A-4CF2-84A0-EB88BFC3D192}"/>
              </a:ext>
            </a:extLst>
          </p:cNvPr>
          <p:cNvSpPr/>
          <p:nvPr/>
        </p:nvSpPr>
        <p:spPr>
          <a:xfrm>
            <a:off x="7534957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931C201-F94F-4ED9-977E-3AD6942DD126}"/>
              </a:ext>
            </a:extLst>
          </p:cNvPr>
          <p:cNvSpPr/>
          <p:nvPr/>
        </p:nvSpPr>
        <p:spPr>
          <a:xfrm>
            <a:off x="0" y="693814"/>
            <a:ext cx="78699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77EFEFCF-D3BD-42B5-9E2D-158F05D3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9942" y="1613088"/>
            <a:ext cx="2718835" cy="420183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2C0852-B7C6-487F-97DB-24A4EC6AF5B8}"/>
              </a:ext>
            </a:extLst>
          </p:cNvPr>
          <p:cNvCxnSpPr>
            <a:cxnSpLocks/>
          </p:cNvCxnSpPr>
          <p:nvPr/>
        </p:nvCxnSpPr>
        <p:spPr>
          <a:xfrm flipH="1">
            <a:off x="4586710" y="4232024"/>
            <a:ext cx="3103183" cy="5517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68ECFD7-7BD1-443D-9A56-7FBD5962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17" y="318337"/>
            <a:ext cx="10903283" cy="1372351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ea typeface="+mj-lt"/>
                <a:cs typeface="+mj-lt"/>
              </a:rPr>
              <a:t>: Sequence</a:t>
            </a:r>
            <a:endParaRPr lang="en-US">
              <a:cs typeface="Calibri Light" panose="020F0302020204030204"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8A44BBE-BE1F-45AF-B61C-422972E4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165</a:t>
            </a:fld>
            <a:endParaRPr lang="LID4096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42C0102-3ADB-4409-8A78-ABDEB9BFB714}"/>
              </a:ext>
            </a:extLst>
          </p:cNvPr>
          <p:cNvSpPr/>
          <p:nvPr/>
        </p:nvSpPr>
        <p:spPr>
          <a:xfrm>
            <a:off x="7451036" y="3760968"/>
            <a:ext cx="2049099" cy="90728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Generierung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des Videos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6" name="Grafik 10">
            <a:extLst>
              <a:ext uri="{FF2B5EF4-FFF2-40B4-BE49-F238E27FC236}">
                <a16:creationId xmlns:a16="http://schemas.microsoft.com/office/drawing/2014/main" id="{96209BD8-2061-47B9-9546-7355B42693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6" t="71412" r="16574" b="20388"/>
          <a:stretch/>
        </p:blipFill>
        <p:spPr>
          <a:xfrm>
            <a:off x="2367815" y="4612481"/>
            <a:ext cx="2059806" cy="344531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8006398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263E234A-743F-4370-91CB-9C7D239538C8}"/>
              </a:ext>
            </a:extLst>
          </p:cNvPr>
          <p:cNvSpPr/>
          <p:nvPr/>
        </p:nvSpPr>
        <p:spPr>
          <a:xfrm>
            <a:off x="7534957" y="69381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87861A-7D4C-4272-B603-4FE926B0E80E}"/>
              </a:ext>
            </a:extLst>
          </p:cNvPr>
          <p:cNvSpPr/>
          <p:nvPr/>
        </p:nvSpPr>
        <p:spPr>
          <a:xfrm>
            <a:off x="0" y="693814"/>
            <a:ext cx="78699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7C28F38C-316C-4C0B-8766-49FD841D7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117" y="2062410"/>
            <a:ext cx="3695700" cy="1466850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9A71AC-6CD8-42C5-A4E5-2EECDE2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166</a:t>
            </a:fld>
            <a:endParaRPr lang="LID4096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5DB18B-01E3-49A9-9328-F1EBAE8AB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53" y="298283"/>
            <a:ext cx="11003547" cy="1392405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Themen-Konfiguration</a:t>
            </a:r>
            <a:r>
              <a:rPr lang="en-US">
                <a:ea typeface="+mj-lt"/>
                <a:cs typeface="+mj-lt"/>
              </a:rPr>
              <a:t> : Sequence</a:t>
            </a:r>
            <a:endParaRPr lang="en-US">
              <a:cs typeface="Calibri Light" panose="020F0302020204030204"/>
            </a:endParaRPr>
          </a:p>
        </p:txBody>
      </p:sp>
      <p:pic>
        <p:nvPicPr>
          <p:cNvPr id="2" name="Grafik 1" descr="Musik">
            <a:extLst>
              <a:ext uri="{FF2B5EF4-FFF2-40B4-BE49-F238E27FC236}">
                <a16:creationId xmlns:a16="http://schemas.microsoft.com/office/drawing/2014/main" id="{03A35657-094C-454A-8421-4C8816B49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2746" y="1519703"/>
            <a:ext cx="914400" cy="914400"/>
          </a:xfrm>
          <a:prstGeom prst="rect">
            <a:avLst/>
          </a:prstGeom>
        </p:spPr>
      </p:pic>
      <p:pic>
        <p:nvPicPr>
          <p:cNvPr id="5" name="Grafik 4" descr="Musik">
            <a:extLst>
              <a:ext uri="{FF2B5EF4-FFF2-40B4-BE49-F238E27FC236}">
                <a16:creationId xmlns:a16="http://schemas.microsoft.com/office/drawing/2014/main" id="{59400F09-B7CC-4439-B6BC-CF0D13BC5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2745" y="3137392"/>
            <a:ext cx="914400" cy="914400"/>
          </a:xfrm>
          <a:prstGeom prst="rect">
            <a:avLst/>
          </a:prstGeom>
        </p:spPr>
      </p:pic>
      <p:pic>
        <p:nvPicPr>
          <p:cNvPr id="6" name="Grafik 5" descr="Musik">
            <a:extLst>
              <a:ext uri="{FF2B5EF4-FFF2-40B4-BE49-F238E27FC236}">
                <a16:creationId xmlns:a16="http://schemas.microsoft.com/office/drawing/2014/main" id="{6DB0894C-3A62-4569-839F-0743818D6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2745" y="4792556"/>
            <a:ext cx="914400" cy="9144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BE9BEB5-7DC4-414D-8677-774ACD099898}"/>
              </a:ext>
            </a:extLst>
          </p:cNvPr>
          <p:cNvSpPr txBox="1"/>
          <p:nvPr/>
        </p:nvSpPr>
        <p:spPr>
          <a:xfrm>
            <a:off x="10002186" y="2438400"/>
            <a:ext cx="5383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Arial"/>
              </a:rPr>
              <a:t>2.1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49386AC-15D2-4D13-9EF9-E53911B70999}"/>
              </a:ext>
            </a:extLst>
          </p:cNvPr>
          <p:cNvSpPr txBox="1"/>
          <p:nvPr/>
        </p:nvSpPr>
        <p:spPr>
          <a:xfrm>
            <a:off x="9983447" y="3987383"/>
            <a:ext cx="5383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Arial"/>
              </a:rPr>
              <a:t>5.4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6AF33D7-E069-4774-B1BC-8A8D65139406}"/>
              </a:ext>
            </a:extLst>
          </p:cNvPr>
          <p:cNvSpPr txBox="1"/>
          <p:nvPr/>
        </p:nvSpPr>
        <p:spPr>
          <a:xfrm>
            <a:off x="10002186" y="5630055"/>
            <a:ext cx="5383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Arial"/>
              </a:rPr>
              <a:t>8.3</a:t>
            </a:r>
          </a:p>
        </p:txBody>
      </p:sp>
      <p:pic>
        <p:nvPicPr>
          <p:cNvPr id="16" name="Grafik 16" descr="Ein Bild, das Gras, draußen, Feld, grün enthält.&#10;&#10;Beschreibung automatisch generiert.">
            <a:extLst>
              <a:ext uri="{FF2B5EF4-FFF2-40B4-BE49-F238E27FC236}">
                <a16:creationId xmlns:a16="http://schemas.microsoft.com/office/drawing/2014/main" id="{91B27B87-592A-4E44-84DC-0B773A49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531" y="1545705"/>
            <a:ext cx="1900004" cy="1068362"/>
          </a:xfrm>
          <a:prstGeom prst="rect">
            <a:avLst/>
          </a:prstGeom>
        </p:spPr>
      </p:pic>
      <p:pic>
        <p:nvPicPr>
          <p:cNvPr id="17" name="Grafik 17" descr="Ein Bild, das Gras, Feld, grün, Baseball enthält.&#10;&#10;Beschreibung automatisch generiert.">
            <a:extLst>
              <a:ext uri="{FF2B5EF4-FFF2-40B4-BE49-F238E27FC236}">
                <a16:creationId xmlns:a16="http://schemas.microsoft.com/office/drawing/2014/main" id="{FC74DC6B-B963-4D84-AA12-45CA00F29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531" y="3175885"/>
            <a:ext cx="1900004" cy="1068362"/>
          </a:xfrm>
          <a:prstGeom prst="rect">
            <a:avLst/>
          </a:prstGeom>
        </p:spPr>
      </p:pic>
      <p:pic>
        <p:nvPicPr>
          <p:cNvPr id="18" name="Grafik 18">
            <a:extLst>
              <a:ext uri="{FF2B5EF4-FFF2-40B4-BE49-F238E27FC236}">
                <a16:creationId xmlns:a16="http://schemas.microsoft.com/office/drawing/2014/main" id="{77EF113D-4C98-4C80-B5C5-742412DB5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1531" y="4899754"/>
            <a:ext cx="1900004" cy="1068362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F3E84D1-92BD-4BA8-A3DC-CABB1F284BC7}"/>
              </a:ext>
            </a:extLst>
          </p:cNvPr>
          <p:cNvCxnSpPr>
            <a:cxnSpLocks/>
          </p:cNvCxnSpPr>
          <p:nvPr/>
        </p:nvCxnSpPr>
        <p:spPr>
          <a:xfrm>
            <a:off x="8093393" y="2661060"/>
            <a:ext cx="2346" cy="441846"/>
          </a:xfrm>
          <a:prstGeom prst="straightConnector1">
            <a:avLst/>
          </a:prstGeom>
          <a:ln w="57150">
            <a:solidFill>
              <a:srgbClr val="2E97C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0976144-EEAF-4F99-B955-07D4B80392F5}"/>
              </a:ext>
            </a:extLst>
          </p:cNvPr>
          <p:cNvCxnSpPr>
            <a:cxnSpLocks/>
          </p:cNvCxnSpPr>
          <p:nvPr/>
        </p:nvCxnSpPr>
        <p:spPr>
          <a:xfrm>
            <a:off x="8093393" y="4303732"/>
            <a:ext cx="2346" cy="441846"/>
          </a:xfrm>
          <a:prstGeom prst="straightConnector1">
            <a:avLst/>
          </a:prstGeom>
          <a:ln w="57150">
            <a:solidFill>
              <a:srgbClr val="2E97C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2BE65E0-E4F2-4801-A564-3D22814460F8}"/>
              </a:ext>
            </a:extLst>
          </p:cNvPr>
          <p:cNvCxnSpPr>
            <a:cxnSpLocks/>
          </p:cNvCxnSpPr>
          <p:nvPr/>
        </p:nvCxnSpPr>
        <p:spPr>
          <a:xfrm>
            <a:off x="10241983" y="2804716"/>
            <a:ext cx="2346" cy="329420"/>
          </a:xfrm>
          <a:prstGeom prst="straightConnector1">
            <a:avLst/>
          </a:prstGeom>
          <a:ln w="57150">
            <a:solidFill>
              <a:srgbClr val="2E97C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099B6F5-0D88-448E-803E-F49B642A9AAC}"/>
              </a:ext>
            </a:extLst>
          </p:cNvPr>
          <p:cNvCxnSpPr>
            <a:cxnSpLocks/>
          </p:cNvCxnSpPr>
          <p:nvPr/>
        </p:nvCxnSpPr>
        <p:spPr>
          <a:xfrm>
            <a:off x="10223245" y="4397420"/>
            <a:ext cx="2346" cy="329420"/>
          </a:xfrm>
          <a:prstGeom prst="straightConnector1">
            <a:avLst/>
          </a:prstGeom>
          <a:ln w="57150">
            <a:solidFill>
              <a:srgbClr val="2E97C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1">
            <a:extLst>
              <a:ext uri="{FF2B5EF4-FFF2-40B4-BE49-F238E27FC236}">
                <a16:creationId xmlns:a16="http://schemas.microsoft.com/office/drawing/2014/main" id="{4D38DAD0-B7DA-4784-802C-D7CF709862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2754"/>
          <a:stretch/>
        </p:blipFill>
        <p:spPr>
          <a:xfrm>
            <a:off x="814466" y="4098449"/>
            <a:ext cx="2567926" cy="122192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2" name="Grafik 32" descr="Ein Bild, das Vogel, Computer, Tisch, Gruppe enthält.&#10;&#10;Beschreibung automatisch generiert.">
            <a:extLst>
              <a:ext uri="{FF2B5EF4-FFF2-40B4-BE49-F238E27FC236}">
                <a16:creationId xmlns:a16="http://schemas.microsoft.com/office/drawing/2014/main" id="{867C7F54-8625-45F5-86E2-67AAB4E94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8952" y="4127838"/>
            <a:ext cx="1920458" cy="185019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123985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2E14B-4DCC-4880-8DFD-DEE8993D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167</a:t>
            </a:fld>
            <a:endParaRPr lang="LID4096"/>
          </a:p>
        </p:txBody>
      </p:sp>
      <p:pic>
        <p:nvPicPr>
          <p:cNvPr id="6" name="Grafik 5" descr="Ein Bild, das Parkplatz, Anzeige, Essen enthält.&#10;&#10;Automatisch generierte Beschreibung">
            <a:extLst>
              <a:ext uri="{FF2B5EF4-FFF2-40B4-BE49-F238E27FC236}">
                <a16:creationId xmlns:a16="http://schemas.microsoft.com/office/drawing/2014/main" id="{E1DCB7FE-093C-4765-9CAC-D4D60530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26" y="803151"/>
            <a:ext cx="9336349" cy="5251697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B66F3F7-46D5-4D06-A47F-F07F2446B23D}"/>
              </a:ext>
            </a:extLst>
          </p:cNvPr>
          <p:cNvGrpSpPr/>
          <p:nvPr/>
        </p:nvGrpSpPr>
        <p:grpSpPr>
          <a:xfrm>
            <a:off x="0" y="4655672"/>
            <a:ext cx="10570882" cy="612400"/>
            <a:chOff x="0" y="4655672"/>
            <a:chExt cx="10570882" cy="612400"/>
          </a:xfrm>
          <a:effectLst>
            <a:glow rad="228600">
              <a:schemeClr val="bg1">
                <a:alpha val="40000"/>
              </a:schemeClr>
            </a:glow>
          </a:effectLst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7E3EF6F-3B34-4349-85C1-CFF9DD387138}"/>
                </a:ext>
              </a:extLst>
            </p:cNvPr>
            <p:cNvSpPr/>
            <p:nvPr/>
          </p:nvSpPr>
          <p:spPr>
            <a:xfrm>
              <a:off x="9954291" y="4655672"/>
              <a:ext cx="616591" cy="612397"/>
            </a:xfrm>
            <a:prstGeom prst="ellipse">
              <a:avLst/>
            </a:prstGeom>
            <a:solidFill>
              <a:srgbClr val="2E9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E53B6E0-CE84-4E81-889E-6503409D1CEE}"/>
                </a:ext>
              </a:extLst>
            </p:cNvPr>
            <p:cNvSpPr/>
            <p:nvPr/>
          </p:nvSpPr>
          <p:spPr>
            <a:xfrm>
              <a:off x="0" y="4655675"/>
              <a:ext cx="10262586" cy="612397"/>
            </a:xfrm>
            <a:prstGeom prst="rect">
              <a:avLst/>
            </a:prstGeom>
            <a:solidFill>
              <a:srgbClr val="2E9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D2D2D2"/>
                </a:solidFill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EC6ABCB7-EE56-48A4-8029-8A74A60CE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4" y="4299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  <a:ea typeface="+mj-lt"/>
                <a:cs typeface="+mj-lt"/>
              </a:rPr>
              <a:t>https://github.com/SWTP-SS20-Kammer-2/Data-Analytics</a:t>
            </a:r>
            <a:endParaRPr lang="en-US" sz="2800">
              <a:solidFill>
                <a:schemeClr val="bg1"/>
              </a:solidFill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6478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AB3CA452-03EE-455D-B5EC-E54CEB1AE658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09EA6CB-146B-4F48-BFA7-C0061C799ADF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07AC8-4732-4844-9947-2BC08178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Teammitglieder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59919A-CA16-4EAC-BE4E-AC93CD14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17</a:t>
            </a:fld>
            <a:endParaRPr lang="LID4096"/>
          </a:p>
        </p:txBody>
      </p:sp>
      <p:pic>
        <p:nvPicPr>
          <p:cNvPr id="8" name="Grafik 7" descr="Ein Bild, das sitzend, groß, Computer enthält.&#10;&#10;Automatisch generierte Beschreibung">
            <a:extLst>
              <a:ext uri="{FF2B5EF4-FFF2-40B4-BE49-F238E27FC236}">
                <a16:creationId xmlns:a16="http://schemas.microsoft.com/office/drawing/2014/main" id="{CFFEE684-B8AF-4469-A109-0CE0D931A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3" y="1612676"/>
            <a:ext cx="11516574" cy="397402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68271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AB3CA452-03EE-455D-B5EC-E54CEB1AE658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09EA6CB-146B-4F48-BFA7-C0061C799ADF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07AC8-4732-4844-9947-2BC08178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Teammitglieder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59919A-CA16-4EAC-BE4E-AC93CD14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18</a:t>
            </a:fld>
            <a:endParaRPr lang="LID4096"/>
          </a:p>
        </p:txBody>
      </p:sp>
      <p:pic>
        <p:nvPicPr>
          <p:cNvPr id="8" name="Grafik 7" descr="Ein Bild, das sitzend, groß, Computer enthält.&#10;&#10;Automatisch generierte Beschreibung">
            <a:extLst>
              <a:ext uri="{FF2B5EF4-FFF2-40B4-BE49-F238E27FC236}">
                <a16:creationId xmlns:a16="http://schemas.microsoft.com/office/drawing/2014/main" id="{CFFEE684-B8AF-4469-A109-0CE0D931A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3" y="1612676"/>
            <a:ext cx="11516574" cy="397402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224A269-1A97-4918-89BE-2DAA6DF78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52" y="2019879"/>
            <a:ext cx="6231095" cy="3802800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739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itzend, groß, Computer enthält.&#10;&#10;Automatisch generierte Beschreibung">
            <a:extLst>
              <a:ext uri="{FF2B5EF4-FFF2-40B4-BE49-F238E27FC236}">
                <a16:creationId xmlns:a16="http://schemas.microsoft.com/office/drawing/2014/main" id="{CFFEE684-B8AF-4469-A109-0CE0D931A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3" y="1612676"/>
            <a:ext cx="11516574" cy="3974029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A583B25-470F-4BF0-AB54-264DB0910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52" y="2019879"/>
            <a:ext cx="6231095" cy="3802800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AB3CA452-03EE-455D-B5EC-E54CEB1AE658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09EA6CB-146B-4F48-BFA7-C0061C799ADF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07AC8-4732-4844-9947-2BC08178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Teammitglieder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59919A-CA16-4EAC-BE4E-AC93CD14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19</a:t>
            </a:fld>
            <a:endParaRPr lang="LID4096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894519D-9604-4D0B-B01E-65B649B82033}"/>
              </a:ext>
            </a:extLst>
          </p:cNvPr>
          <p:cNvSpPr/>
          <p:nvPr/>
        </p:nvSpPr>
        <p:spPr>
          <a:xfrm>
            <a:off x="3063240" y="4780734"/>
            <a:ext cx="6148307" cy="32525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C355626-4E1A-4D13-B438-058093C831FB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137394" y="1482571"/>
            <a:ext cx="1586180" cy="3298163"/>
          </a:xfrm>
          <a:prstGeom prst="straightConnector1">
            <a:avLst/>
          </a:prstGeom>
          <a:ln w="57150">
            <a:solidFill>
              <a:srgbClr val="2E9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732CD8B-81B7-4C5D-966A-ED511CD0DF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t="50000" r="28281" b="25137"/>
          <a:stretch/>
        </p:blipFill>
        <p:spPr>
          <a:xfrm>
            <a:off x="6505206" y="858117"/>
            <a:ext cx="5348341" cy="770334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95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B31F2FD-D246-4548-95D0-1067688B838F}"/>
              </a:ext>
            </a:extLst>
          </p:cNvPr>
          <p:cNvSpPr/>
          <p:nvPr/>
        </p:nvSpPr>
        <p:spPr>
          <a:xfrm>
            <a:off x="3357693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94F9EF-B5AB-415A-A732-98840107A2C7}"/>
              </a:ext>
            </a:extLst>
          </p:cNvPr>
          <p:cNvSpPr/>
          <p:nvPr/>
        </p:nvSpPr>
        <p:spPr>
          <a:xfrm>
            <a:off x="0" y="704675"/>
            <a:ext cx="36659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10F3F3-E9ED-42F9-A482-9CAE2EE4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Das Team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54D34B-7D5A-4531-9F23-99281497B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 sz="2400"/>
              <a:t>Tanja Gutsche		Backend-Entwicklerin</a:t>
            </a:r>
          </a:p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 sz="2400"/>
              <a:t>Jannik Lapp		Backend-Entwickler, Grafikprogrammierer</a:t>
            </a:r>
          </a:p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 sz="2400"/>
              <a:t>David Martschenko 	</a:t>
            </a:r>
            <a:r>
              <a:rPr lang="de-DE" sz="2400" err="1"/>
              <a:t>Full</a:t>
            </a:r>
            <a:r>
              <a:rPr lang="de-DE" sz="2400"/>
              <a:t>-Stack-Web-Entwickler​</a:t>
            </a:r>
          </a:p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 sz="2400"/>
              <a:t>Max Stephan 		Softwarearchitekt​</a:t>
            </a:r>
          </a:p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 sz="2400"/>
              <a:t>Timon Pellekoorne	Projektleiter</a:t>
            </a:r>
            <a:endParaRPr lang="LID4096" sz="24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FAEF9-EED5-49F3-8348-C35A9EB0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8647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AB3CA452-03EE-455D-B5EC-E54CEB1AE658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09EA6CB-146B-4F48-BFA7-C0061C799ADF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07AC8-4732-4844-9947-2BC08178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Teammitglieder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59919A-CA16-4EAC-BE4E-AC93CD14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20</a:t>
            </a:fld>
            <a:endParaRPr lang="LID4096"/>
          </a:p>
        </p:txBody>
      </p:sp>
      <p:pic>
        <p:nvPicPr>
          <p:cNvPr id="8" name="Grafik 7" descr="Ein Bild, das sitzend, groß, Computer enthält.&#10;&#10;Automatisch generierte Beschreibung">
            <a:extLst>
              <a:ext uri="{FF2B5EF4-FFF2-40B4-BE49-F238E27FC236}">
                <a16:creationId xmlns:a16="http://schemas.microsoft.com/office/drawing/2014/main" id="{CFFEE684-B8AF-4469-A109-0CE0D931A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3" y="1612676"/>
            <a:ext cx="11516574" cy="397402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4426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AB3CA452-03EE-455D-B5EC-E54CEB1AE658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09EA6CB-146B-4F48-BFA7-C0061C799ADF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07AC8-4732-4844-9947-2BC08178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Teammitglieder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59919A-CA16-4EAC-BE4E-AC93CD14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21</a:t>
            </a:fld>
            <a:endParaRPr lang="LID4096"/>
          </a:p>
        </p:txBody>
      </p:sp>
      <p:pic>
        <p:nvPicPr>
          <p:cNvPr id="8" name="Grafik 7" descr="Ein Bild, das sitzend, groß, Computer enthält.&#10;&#10;Automatisch generierte Beschreibung">
            <a:extLst>
              <a:ext uri="{FF2B5EF4-FFF2-40B4-BE49-F238E27FC236}">
                <a16:creationId xmlns:a16="http://schemas.microsoft.com/office/drawing/2014/main" id="{CFFEE684-B8AF-4469-A109-0CE0D931A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3" y="1612676"/>
            <a:ext cx="11516574" cy="397402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DAC0E87-E188-4FCB-9BEB-D210C7814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94" y="3056244"/>
            <a:ext cx="10371806" cy="1033156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828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AB3CA452-03EE-455D-B5EC-E54CEB1AE658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09EA6CB-146B-4F48-BFA7-C0061C799ADF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07AC8-4732-4844-9947-2BC08178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Teammitglieder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59919A-CA16-4EAC-BE4E-AC93CD14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22</a:t>
            </a:fld>
            <a:endParaRPr lang="LID4096"/>
          </a:p>
        </p:txBody>
      </p:sp>
      <p:pic>
        <p:nvPicPr>
          <p:cNvPr id="8" name="Grafik 7" descr="Ein Bild, das sitzend, groß, Computer enthält.&#10;&#10;Automatisch generierte Beschreibung">
            <a:extLst>
              <a:ext uri="{FF2B5EF4-FFF2-40B4-BE49-F238E27FC236}">
                <a16:creationId xmlns:a16="http://schemas.microsoft.com/office/drawing/2014/main" id="{CFFEE684-B8AF-4469-A109-0CE0D931A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3" y="1612676"/>
            <a:ext cx="11516574" cy="397402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77937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EF27840F-6523-430F-BD46-D98FB7D10715}"/>
              </a:ext>
            </a:extLst>
          </p:cNvPr>
          <p:cNvSpPr/>
          <p:nvPr/>
        </p:nvSpPr>
        <p:spPr>
          <a:xfrm>
            <a:off x="3006404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E3A96B-7BC8-4D03-B318-E2D8F7F0C593}"/>
              </a:ext>
            </a:extLst>
          </p:cNvPr>
          <p:cNvSpPr/>
          <p:nvPr/>
        </p:nvSpPr>
        <p:spPr>
          <a:xfrm>
            <a:off x="0" y="704675"/>
            <a:ext cx="33147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BE5393-CE13-45A9-B15B-E7551CDA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Meetings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CA4A9F-4658-4A7F-AB95-33825E4F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23</a:t>
            </a:fld>
            <a:endParaRPr lang="LID4096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7CB3596-6D1F-4C0A-98E6-74B21B097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73"/>
          <a:stretch/>
        </p:blipFill>
        <p:spPr>
          <a:xfrm>
            <a:off x="1563637" y="2030238"/>
            <a:ext cx="9064726" cy="3227834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84747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9F41CD43-E698-44B9-80D2-38A374DCA298}"/>
              </a:ext>
            </a:extLst>
          </p:cNvPr>
          <p:cNvSpPr/>
          <p:nvPr/>
        </p:nvSpPr>
        <p:spPr>
          <a:xfrm>
            <a:off x="3454079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CAF3B3-146F-411D-A69F-FA8190EA61D1}"/>
              </a:ext>
            </a:extLst>
          </p:cNvPr>
          <p:cNvSpPr/>
          <p:nvPr/>
        </p:nvSpPr>
        <p:spPr>
          <a:xfrm>
            <a:off x="0" y="704675"/>
            <a:ext cx="376237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56E333-E88D-4E80-AE36-6820767A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Kategorien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F5D896-9BA9-44B2-8F5A-2A280A97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24</a:t>
            </a:fld>
            <a:endParaRPr lang="LID4096"/>
          </a:p>
        </p:txBody>
      </p:sp>
      <p:pic>
        <p:nvPicPr>
          <p:cNvPr id="5" name="Grafik 4" descr="Ein Bild, das Gras, Screenshot, groß, aus Holz enthält.&#10;&#10;Automatisch generierte Beschreibung">
            <a:extLst>
              <a:ext uri="{FF2B5EF4-FFF2-40B4-BE49-F238E27FC236}">
                <a16:creationId xmlns:a16="http://schemas.microsoft.com/office/drawing/2014/main" id="{8EC143EE-E0E0-4E63-BD17-D440B91DB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5" y="2252552"/>
            <a:ext cx="10253889" cy="235289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83032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53849174-D048-4CC3-BF56-69A4002ECA95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4ED25D-95A6-45F5-96B7-73C1BCFEDEFC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B190F7-9528-4AF5-B82E-520A263F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Gesamtübersicht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8ABFB-D37D-486F-B29A-4C54C6E5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25</a:t>
            </a:fld>
            <a:endParaRPr lang="LID4096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5370B1-C121-46AF-95F0-38A822BAF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" b="696"/>
          <a:stretch/>
        </p:blipFill>
        <p:spPr>
          <a:xfrm>
            <a:off x="4771488" y="1842135"/>
            <a:ext cx="3839111" cy="312181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Grafik 7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DE9A11C6-08A1-4805-AAE5-938A6D9C4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" r="1293" b="586"/>
          <a:stretch/>
        </p:blipFill>
        <p:spPr>
          <a:xfrm>
            <a:off x="3731418" y="2065972"/>
            <a:ext cx="881063" cy="289798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52BAFE8-6905-4B89-ADF1-5F84903CC7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b="2979"/>
          <a:stretch/>
        </p:blipFill>
        <p:spPr>
          <a:xfrm>
            <a:off x="4771489" y="5053489"/>
            <a:ext cx="3839111" cy="54292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4984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53849174-D048-4CC3-BF56-69A4002ECA95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4ED25D-95A6-45F5-96B7-73C1BCFEDEFC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B190F7-9528-4AF5-B82E-520A263F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Gesamtübersicht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8ABFB-D37D-486F-B29A-4C54C6E5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26</a:t>
            </a:fld>
            <a:endParaRPr lang="LID4096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5370B1-C121-46AF-95F0-38A822BAF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738" b="696"/>
          <a:stretch/>
        </p:blipFill>
        <p:spPr>
          <a:xfrm>
            <a:off x="4771488" y="1842135"/>
            <a:ext cx="3839111" cy="312181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Grafik 7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DE9A11C6-08A1-4805-AAE5-938A6D9C4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" r="1293" b="586"/>
          <a:stretch/>
        </p:blipFill>
        <p:spPr>
          <a:xfrm>
            <a:off x="3731418" y="2065972"/>
            <a:ext cx="881063" cy="289798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52BAFE8-6905-4B89-ADF1-5F84903CC7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93" b="2979"/>
          <a:stretch/>
        </p:blipFill>
        <p:spPr>
          <a:xfrm>
            <a:off x="4771489" y="5053489"/>
            <a:ext cx="3839111" cy="54292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69353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53849174-D048-4CC3-BF56-69A4002ECA95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4ED25D-95A6-45F5-96B7-73C1BCFEDEFC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B190F7-9528-4AF5-B82E-520A263F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Gesamtübersicht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8ABFB-D37D-486F-B29A-4C54C6E5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27</a:t>
            </a:fld>
            <a:endParaRPr lang="LID4096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5370B1-C121-46AF-95F0-38A822BAF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738" b="696"/>
          <a:stretch/>
        </p:blipFill>
        <p:spPr>
          <a:xfrm>
            <a:off x="4771488" y="1842135"/>
            <a:ext cx="3839111" cy="312181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Grafik 7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DE9A11C6-08A1-4805-AAE5-938A6D9C4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2" r="1293" b="586"/>
          <a:stretch/>
        </p:blipFill>
        <p:spPr>
          <a:xfrm>
            <a:off x="3731418" y="2065972"/>
            <a:ext cx="881063" cy="289798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52BAFE8-6905-4B89-ADF1-5F84903CC7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b="2979"/>
          <a:stretch/>
        </p:blipFill>
        <p:spPr>
          <a:xfrm>
            <a:off x="4771489" y="5053489"/>
            <a:ext cx="3839111" cy="54292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8455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53849174-D048-4CC3-BF56-69A4002ECA95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4ED25D-95A6-45F5-96B7-73C1BCFEDEFC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B190F7-9528-4AF5-B82E-520A263F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Gesamtübersicht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8ABFB-D37D-486F-B29A-4C54C6E5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28</a:t>
            </a:fld>
            <a:endParaRPr lang="LID4096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5370B1-C121-46AF-95F0-38A822BAF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" b="696"/>
          <a:stretch/>
        </p:blipFill>
        <p:spPr>
          <a:xfrm>
            <a:off x="4771488" y="1842135"/>
            <a:ext cx="3839111" cy="312181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Grafik 7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DE9A11C6-08A1-4805-AAE5-938A6D9C4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2" r="1293" b="586"/>
          <a:stretch/>
        </p:blipFill>
        <p:spPr>
          <a:xfrm>
            <a:off x="3731418" y="2065972"/>
            <a:ext cx="881063" cy="289798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52BAFE8-6905-4B89-ADF1-5F84903CC7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93" b="2979"/>
          <a:stretch/>
        </p:blipFill>
        <p:spPr>
          <a:xfrm>
            <a:off x="4771489" y="5053489"/>
            <a:ext cx="3839111" cy="54292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6554CDB-CD7A-4074-99F3-6BDACB5A2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7" t="1" r="738" b="696"/>
          <a:stretch/>
        </p:blipFill>
        <p:spPr>
          <a:xfrm>
            <a:off x="5967663" y="1842135"/>
            <a:ext cx="2642936" cy="312181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41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-0.09779 0.0513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25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53849174-D048-4CC3-BF56-69A4002ECA95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4ED25D-95A6-45F5-96B7-73C1BCFEDEFC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B190F7-9528-4AF5-B82E-520A263F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Gesamtübersicht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8ABFB-D37D-486F-B29A-4C54C6E5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29</a:t>
            </a:fld>
            <a:endParaRPr lang="LID4096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5370B1-C121-46AF-95F0-38A822BAF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" b="696"/>
          <a:stretch/>
        </p:blipFill>
        <p:spPr>
          <a:xfrm>
            <a:off x="4771488" y="1842135"/>
            <a:ext cx="3839111" cy="312181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Grafik 7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DE9A11C6-08A1-4805-AAE5-938A6D9C4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2" r="1293" b="586"/>
          <a:stretch/>
        </p:blipFill>
        <p:spPr>
          <a:xfrm>
            <a:off x="3731418" y="2065972"/>
            <a:ext cx="881063" cy="289798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52BAFE8-6905-4B89-ADF1-5F84903CC7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93" b="2979"/>
          <a:stretch/>
        </p:blipFill>
        <p:spPr>
          <a:xfrm>
            <a:off x="4771489" y="5053489"/>
            <a:ext cx="3839111" cy="54292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066B055-2827-44A8-9EC5-BF478A029E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76" t="1" r="738" b="696"/>
          <a:stretch/>
        </p:blipFill>
        <p:spPr>
          <a:xfrm>
            <a:off x="5977288" y="1842135"/>
            <a:ext cx="2633310" cy="312181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6433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A08A7E36-9644-4FA0-A2EA-204ED4241964}"/>
              </a:ext>
            </a:extLst>
          </p:cNvPr>
          <p:cNvSpPr/>
          <p:nvPr/>
        </p:nvSpPr>
        <p:spPr>
          <a:xfrm>
            <a:off x="3665989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BC0150-3873-490E-BF8D-22FA6E60F3F9}"/>
              </a:ext>
            </a:extLst>
          </p:cNvPr>
          <p:cNvSpPr/>
          <p:nvPr/>
        </p:nvSpPr>
        <p:spPr>
          <a:xfrm>
            <a:off x="0" y="704675"/>
            <a:ext cx="397764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04ED76-838F-441C-A1C8-9401CA74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Gliederung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F6351C-249F-4C42-8CCD-B1F92B7DE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Clr>
                <a:srgbClr val="2E97C5"/>
              </a:buClr>
              <a:buFont typeface="+mj-lt"/>
              <a:buAutoNum type="arabicPeriod"/>
            </a:pPr>
            <a:r>
              <a:rPr lang="de-DE" sz="2400"/>
              <a:t>Projektübersicht			(Timon Pellekoorne)</a:t>
            </a:r>
          </a:p>
          <a:p>
            <a:pPr marL="514350" indent="-514350">
              <a:lnSpc>
                <a:spcPct val="150000"/>
              </a:lnSpc>
              <a:buClr>
                <a:srgbClr val="2E97C5"/>
              </a:buClr>
              <a:buFont typeface="+mj-lt"/>
              <a:buAutoNum type="arabicPeriod"/>
            </a:pPr>
            <a:r>
              <a:rPr lang="de-DE" sz="2400"/>
              <a:t>Softwarearchitektur		(Max Stephan)</a:t>
            </a:r>
          </a:p>
          <a:p>
            <a:pPr marL="514350" indent="-514350">
              <a:lnSpc>
                <a:spcPct val="150000"/>
              </a:lnSpc>
              <a:buClr>
                <a:srgbClr val="2E97C5"/>
              </a:buClr>
              <a:buFont typeface="+mj-lt"/>
              <a:buAutoNum type="arabicPeriod"/>
            </a:pPr>
            <a:r>
              <a:rPr lang="de-DE" sz="2400"/>
              <a:t>Benutzeroberfläche		(David Martschenko)</a:t>
            </a:r>
          </a:p>
          <a:p>
            <a:pPr marL="514350" indent="-514350">
              <a:lnSpc>
                <a:spcPct val="150000"/>
              </a:lnSpc>
              <a:buClr>
                <a:srgbClr val="2E97C5"/>
              </a:buClr>
              <a:buFont typeface="+mj-lt"/>
              <a:buAutoNum type="arabicPeriod"/>
            </a:pPr>
            <a:r>
              <a:rPr lang="de-DE" sz="2400"/>
              <a:t>Aufbereitung der Daten	(Tanja Gutsche)</a:t>
            </a:r>
          </a:p>
          <a:p>
            <a:pPr marL="514350" indent="-514350">
              <a:lnSpc>
                <a:spcPct val="150000"/>
              </a:lnSpc>
              <a:buClr>
                <a:srgbClr val="2E97C5"/>
              </a:buClr>
              <a:buFont typeface="+mj-lt"/>
              <a:buAutoNum type="arabicPeriod"/>
            </a:pPr>
            <a:r>
              <a:rPr lang="de-DE" sz="2400"/>
              <a:t>Datenvisualisierung		(Jannik Lapp)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039EC8-4288-4DE1-BDEC-F6738F310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5447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EA60E-2171-4A03-8179-67F19DFE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Beispiel: Sprint hinzufügen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C8518A-A47D-4D07-8730-1FDD704B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30</a:t>
            </a:fld>
            <a:endParaRPr lang="LID4096"/>
          </a:p>
        </p:txBody>
      </p:sp>
      <p:pic>
        <p:nvPicPr>
          <p:cNvPr id="8" name="Grafik 7" descr="Ein Bild, das Screenshot, Vogel enthält.&#10;&#10;Automatisch generierte Beschreibung">
            <a:extLst>
              <a:ext uri="{FF2B5EF4-FFF2-40B4-BE49-F238E27FC236}">
                <a16:creationId xmlns:a16="http://schemas.microsoft.com/office/drawing/2014/main" id="{E3FD05C0-3324-44DD-A736-F74531BF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392167" cy="408679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Grafik 9" descr="Ein Bild, das Vogel enthält.&#10;&#10;Automatisch generierte Beschreibung">
            <a:extLst>
              <a:ext uri="{FF2B5EF4-FFF2-40B4-BE49-F238E27FC236}">
                <a16:creationId xmlns:a16="http://schemas.microsoft.com/office/drawing/2014/main" id="{D5B63C8C-CA52-48A5-AA34-9F6B33A3B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818" y="1690688"/>
            <a:ext cx="3086531" cy="1543265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862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Monitor, Computer enthält.&#10;&#10;Automatisch generierte Beschreibung">
            <a:extLst>
              <a:ext uri="{FF2B5EF4-FFF2-40B4-BE49-F238E27FC236}">
                <a16:creationId xmlns:a16="http://schemas.microsoft.com/office/drawing/2014/main" id="{59BBFCB0-3817-4B79-8042-200FE5685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72566"/>
            <a:ext cx="5064221" cy="274312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FE79C83-80AC-4598-AFF0-89B9D3B542B7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3B0621-C9E0-41A3-8EED-49C33073F16E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DD57FB-0DB5-41E8-A45F-5C0A0B41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Das Programm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6172FD-A157-4CE1-A469-1A64B7E7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31</a:t>
            </a:fld>
            <a:endParaRPr lang="LID4096"/>
          </a:p>
        </p:txBody>
      </p:sp>
      <p:pic>
        <p:nvPicPr>
          <p:cNvPr id="5" name="Grafik 4" descr="Ein Bild, das Screenshot, Monitor, Bildschirm, Kühlschrank enthält.&#10;&#10;Automatisch generierte Beschreibung">
            <a:extLst>
              <a:ext uri="{FF2B5EF4-FFF2-40B4-BE49-F238E27FC236}">
                <a16:creationId xmlns:a16="http://schemas.microsoft.com/office/drawing/2014/main" id="{8E69F8F7-0CA3-4A94-B877-4EE96476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81" y="2374073"/>
            <a:ext cx="5061439" cy="2741613"/>
          </a:xfrm>
          <a:prstGeom prst="rect">
            <a:avLst/>
          </a:prstGeom>
        </p:spPr>
      </p:pic>
      <p:pic>
        <p:nvPicPr>
          <p:cNvPr id="11" name="Grafik 10" descr="Ein Bild, das Screenshot, Monitor, Computer enthält.&#10;&#10;Automatisch generierte Beschreibung">
            <a:extLst>
              <a:ext uri="{FF2B5EF4-FFF2-40B4-BE49-F238E27FC236}">
                <a16:creationId xmlns:a16="http://schemas.microsoft.com/office/drawing/2014/main" id="{5359C3CF-015C-48A4-ABB1-3B1F9F01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2566"/>
            <a:ext cx="5064221" cy="2743120"/>
          </a:xfrm>
          <a:prstGeom prst="rect">
            <a:avLst/>
          </a:prstGeom>
        </p:spPr>
      </p:pic>
      <p:pic>
        <p:nvPicPr>
          <p:cNvPr id="13" name="Grafik 12" descr="Ein Bild, das Screenshot, Monitor, Bildschirm, Kühlschrank enthält.&#10;&#10;Automatisch generierte Beschreibung">
            <a:extLst>
              <a:ext uri="{FF2B5EF4-FFF2-40B4-BE49-F238E27FC236}">
                <a16:creationId xmlns:a16="http://schemas.microsoft.com/office/drawing/2014/main" id="{E1EA9240-87E1-42CB-9468-758A7E140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81" y="2374073"/>
            <a:ext cx="5061439" cy="27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9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22357 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22344 0.0002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7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10FE9123-7D87-4D4B-BAD2-90A944D7E0DE}"/>
              </a:ext>
            </a:extLst>
          </p:cNvPr>
          <p:cNvSpPr/>
          <p:nvPr/>
        </p:nvSpPr>
        <p:spPr>
          <a:xfrm>
            <a:off x="38827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EC291A-4C00-448B-9F50-ECCF1C0C91CE}"/>
              </a:ext>
            </a:extLst>
          </p:cNvPr>
          <p:cNvSpPr/>
          <p:nvPr/>
        </p:nvSpPr>
        <p:spPr>
          <a:xfrm>
            <a:off x="0" y="704675"/>
            <a:ext cx="41910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38F662-AFC3-4E19-AFE9-0EF9AD11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Technologien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97981-F0DD-424C-B5D2-7BEBB617E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Programmiersprachen</a:t>
            </a:r>
          </a:p>
          <a:p>
            <a:pPr lvl="1"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Backend: Python</a:t>
            </a:r>
          </a:p>
          <a:p>
            <a:pPr lvl="1"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Frontend:  </a:t>
            </a:r>
            <a:r>
              <a:rPr lang="de-DE" err="1"/>
              <a:t>Typescript</a:t>
            </a:r>
            <a:r>
              <a:rPr lang="de-DE"/>
              <a:t> (</a:t>
            </a:r>
            <a:r>
              <a:rPr lang="de-DE" err="1"/>
              <a:t>React</a:t>
            </a:r>
            <a:r>
              <a:rPr lang="de-DE"/>
              <a:t>, Material-UI)</a:t>
            </a:r>
          </a:p>
          <a:p>
            <a:pPr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Audiogenerierung: </a:t>
            </a:r>
            <a:r>
              <a:rPr lang="de-DE" err="1"/>
              <a:t>gTTS</a:t>
            </a:r>
            <a:r>
              <a:rPr lang="de-DE"/>
              <a:t> (Python Bibliothek)</a:t>
            </a:r>
          </a:p>
          <a:p>
            <a:pPr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Videogenerierung: FFMPEG</a:t>
            </a:r>
          </a:p>
          <a:p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DD77CD-18BF-4500-9CA5-3ACFB5B9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32</a:t>
            </a:fld>
            <a:endParaRPr lang="LID4096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F32439-B5DF-474A-8840-C0A0736C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5304" y="1073324"/>
            <a:ext cx="1047750" cy="1047750"/>
          </a:xfrm>
          <a:prstGeom prst="rect">
            <a:avLst/>
          </a:prstGeom>
        </p:spPr>
      </p:pic>
      <p:pic>
        <p:nvPicPr>
          <p:cNvPr id="5" name="Grafik 6" descr="Ein Bild, das Uhr, computer, Computer enthält.&#10;&#10;Beschreibung automatisch generiert.">
            <a:extLst>
              <a:ext uri="{FF2B5EF4-FFF2-40B4-BE49-F238E27FC236}">
                <a16:creationId xmlns:a16="http://schemas.microsoft.com/office/drawing/2014/main" id="{902DC715-CC99-4D97-B23D-FC2C9819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329" y="4956445"/>
            <a:ext cx="2724150" cy="76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30FBD54-5D44-477C-82BD-28A3F13A791D}"/>
              </a:ext>
            </a:extLst>
          </p:cNvPr>
          <p:cNvSpPr txBox="1"/>
          <p:nvPr/>
        </p:nvSpPr>
        <p:spPr>
          <a:xfrm>
            <a:off x="8764379" y="5745660"/>
            <a:ext cx="285604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</a:rPr>
              <a:t>https://de.wikipedia.org/wiki/Datei:FFmpeg_Logo_new.svg</a:t>
            </a:r>
            <a:endParaRPr lang="de-DE" sz="80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3176B09-5191-440D-982E-3DD7480DA446}"/>
              </a:ext>
            </a:extLst>
          </p:cNvPr>
          <p:cNvSpPr txBox="1"/>
          <p:nvPr/>
        </p:nvSpPr>
        <p:spPr>
          <a:xfrm>
            <a:off x="5907090" y="2187016"/>
            <a:ext cx="1986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https://de.wikipedia.org/wiki/Datei:Python-logo-notext.svg</a:t>
            </a: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90E28728-3824-4A8E-8BDE-F4F923030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105" y="1986990"/>
            <a:ext cx="1279939" cy="1285731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85A56089-19DF-4513-BD95-4BC5B7E53BEC}"/>
              </a:ext>
            </a:extLst>
          </p:cNvPr>
          <p:cNvSpPr txBox="1"/>
          <p:nvPr/>
        </p:nvSpPr>
        <p:spPr>
          <a:xfrm>
            <a:off x="8610600" y="3305310"/>
            <a:ext cx="19796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ea typeface="+mn-lt"/>
                <a:cs typeface="+mn-lt"/>
              </a:rPr>
              <a:t>https://medium.com/javascript-in-plain-english/typescript-with-node-and-express-js-why-when-and-how-eb6bc73edd5d</a:t>
            </a:r>
            <a:endParaRPr lang="en-US" sz="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744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84CE6942-6054-4E97-A1EF-9E5FD5BDA55E}"/>
              </a:ext>
            </a:extLst>
          </p:cNvPr>
          <p:cNvSpPr/>
          <p:nvPr/>
        </p:nvSpPr>
        <p:spPr>
          <a:xfrm>
            <a:off x="4876100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9C3D3B3-523E-44E4-BAD8-8D3AAA5DCCE7}"/>
              </a:ext>
            </a:extLst>
          </p:cNvPr>
          <p:cNvSpPr/>
          <p:nvPr/>
        </p:nvSpPr>
        <p:spPr>
          <a:xfrm>
            <a:off x="0" y="704675"/>
            <a:ext cx="518439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9A1A64-AB8D-442A-A15E-2A99B3B4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Anforderungen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6B6CFA-9147-4EC3-8EF9-A97DD40C8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622"/>
            <a:ext cx="10515600" cy="4351338"/>
          </a:xfrm>
        </p:spPr>
        <p:txBody>
          <a:bodyPr numCol="1" spcCol="360000">
            <a:normAutofit fontScale="92500" lnSpcReduction="10000"/>
          </a:bodyPr>
          <a:lstStyle/>
          <a:p>
            <a:pPr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Verschiedene Themenbereiche</a:t>
            </a:r>
          </a:p>
          <a:p>
            <a:pPr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Übersichtliche Inhalte</a:t>
            </a:r>
          </a:p>
          <a:p>
            <a:pPr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Scheduler</a:t>
            </a:r>
          </a:p>
          <a:p>
            <a:pPr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Wordpress-Plugin</a:t>
            </a:r>
          </a:p>
          <a:p>
            <a:pPr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Erweiterbarkeit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E07E8-4AF1-4A4E-8FF1-B4AE06EF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0703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6A2A3098-E618-42E4-B64C-ACEDB6A3DD58}"/>
              </a:ext>
            </a:extLst>
          </p:cNvPr>
          <p:cNvSpPr/>
          <p:nvPr/>
        </p:nvSpPr>
        <p:spPr>
          <a:xfrm>
            <a:off x="3707935" y="4239384"/>
            <a:ext cx="553671" cy="553671"/>
          </a:xfrm>
          <a:prstGeom prst="flowChartConnector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9BBF094-153B-4EA2-AE42-D6493305C53F}"/>
              </a:ext>
            </a:extLst>
          </p:cNvPr>
          <p:cNvSpPr/>
          <p:nvPr/>
        </p:nvSpPr>
        <p:spPr>
          <a:xfrm>
            <a:off x="-1" y="4239381"/>
            <a:ext cx="3984772" cy="55367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34DEC13-FD5E-4520-9C33-14F0DE2BEFBE}"/>
              </a:ext>
            </a:extLst>
          </p:cNvPr>
          <p:cNvSpPr/>
          <p:nvPr/>
        </p:nvSpPr>
        <p:spPr>
          <a:xfrm>
            <a:off x="7368529" y="3267309"/>
            <a:ext cx="1123733" cy="10949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BBE5DF-8595-4FE2-8740-2B170E98A910}"/>
              </a:ext>
            </a:extLst>
          </p:cNvPr>
          <p:cNvSpPr/>
          <p:nvPr/>
        </p:nvSpPr>
        <p:spPr>
          <a:xfrm>
            <a:off x="0" y="3267309"/>
            <a:ext cx="7930396" cy="1094966"/>
          </a:xfrm>
          <a:prstGeom prst="rect">
            <a:avLst/>
          </a:prstGeom>
          <a:solidFill>
            <a:srgbClr val="2E9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FB79AF-EFE2-4F49-9932-FAE4E06B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63" y="1426853"/>
            <a:ext cx="10515600" cy="2852737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5F5F5"/>
                </a:solidFill>
              </a:rPr>
              <a:t>Softwarearchitektur</a:t>
            </a:r>
            <a:endParaRPr lang="LID4096">
              <a:solidFill>
                <a:srgbClr val="F5F5F5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BDB317-5F56-4280-804B-61BEBA344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763" y="4362275"/>
            <a:ext cx="10515600" cy="1500187"/>
          </a:xfrm>
        </p:spPr>
        <p:txBody>
          <a:bodyPr/>
          <a:lstStyle/>
          <a:p>
            <a:r>
              <a:rPr lang="de-DE"/>
              <a:t>Max Stephan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A1127C-978C-46CF-AB03-33827AD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8068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76C779D7-DA9D-40D8-8BB4-EC8C774F25E8}"/>
              </a:ext>
            </a:extLst>
          </p:cNvPr>
          <p:cNvSpPr/>
          <p:nvPr/>
        </p:nvSpPr>
        <p:spPr>
          <a:xfrm>
            <a:off x="4978078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359682-0DDC-4208-8412-6131E2FF6488}"/>
              </a:ext>
            </a:extLst>
          </p:cNvPr>
          <p:cNvSpPr/>
          <p:nvPr/>
        </p:nvSpPr>
        <p:spPr>
          <a:xfrm>
            <a:off x="-1" y="704675"/>
            <a:ext cx="528637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215D37-7AB7-4EB2-9CEB-E7A9858D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Programmablauf</a:t>
            </a:r>
          </a:p>
        </p:txBody>
      </p:sp>
      <p:pic>
        <p:nvPicPr>
          <p:cNvPr id="72" name="Inhaltsplatzhalter 71" descr="Internet der Dinge">
            <a:extLst>
              <a:ext uri="{FF2B5EF4-FFF2-40B4-BE49-F238E27FC236}">
                <a16:creationId xmlns:a16="http://schemas.microsoft.com/office/drawing/2014/main" id="{2DA30DC7-5FCE-459F-B7FA-D68B4D85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075" y="3197145"/>
            <a:ext cx="1209869" cy="1209869"/>
          </a:xfr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73FDB884-7E6B-4D95-92A9-CF35D24D9CF0}"/>
              </a:ext>
            </a:extLst>
          </p:cNvPr>
          <p:cNvSpPr txBox="1"/>
          <p:nvPr/>
        </p:nvSpPr>
        <p:spPr>
          <a:xfrm>
            <a:off x="1141471" y="4407014"/>
            <a:ext cx="1580882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sz="2000"/>
              <a:t>API-Abfrage</a:t>
            </a:r>
            <a:endParaRPr lang="de-DE" sz="2000">
              <a:cs typeface="Calibri"/>
            </a:endParaRPr>
          </a:p>
        </p:txBody>
      </p:sp>
      <p:pic>
        <p:nvPicPr>
          <p:cNvPr id="76" name="Grafik 75" descr="Ratlos">
            <a:extLst>
              <a:ext uri="{FF2B5EF4-FFF2-40B4-BE49-F238E27FC236}">
                <a16:creationId xmlns:a16="http://schemas.microsoft.com/office/drawing/2014/main" id="{9956559B-8A95-420C-84EC-A389182B5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782" y="3226927"/>
            <a:ext cx="1268578" cy="1268578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1B086020-C708-48F5-ABFB-3C49ED3C1B9E}"/>
              </a:ext>
            </a:extLst>
          </p:cNvPr>
          <p:cNvSpPr txBox="1"/>
          <p:nvPr/>
        </p:nvSpPr>
        <p:spPr>
          <a:xfrm>
            <a:off x="3324621" y="4398625"/>
            <a:ext cx="1938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Daten verändern</a:t>
            </a:r>
          </a:p>
        </p:txBody>
      </p:sp>
      <p:pic>
        <p:nvPicPr>
          <p:cNvPr id="80" name="Grafik 79" descr="Bilder">
            <a:extLst>
              <a:ext uri="{FF2B5EF4-FFF2-40B4-BE49-F238E27FC236}">
                <a16:creationId xmlns:a16="http://schemas.microsoft.com/office/drawing/2014/main" id="{97F8FBE1-9245-4E7F-889D-F6F4DE554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2468" y="2030238"/>
            <a:ext cx="1268577" cy="1268577"/>
          </a:xfrm>
          <a:prstGeom prst="rect">
            <a:avLst/>
          </a:prstGeom>
        </p:spPr>
      </p:pic>
      <p:sp>
        <p:nvSpPr>
          <p:cNvPr id="82" name="Textfeld 81">
            <a:extLst>
              <a:ext uri="{FF2B5EF4-FFF2-40B4-BE49-F238E27FC236}">
                <a16:creationId xmlns:a16="http://schemas.microsoft.com/office/drawing/2014/main" id="{4466EA8B-433D-4A42-8893-367AFD027ABB}"/>
              </a:ext>
            </a:extLst>
          </p:cNvPr>
          <p:cNvSpPr txBox="1"/>
          <p:nvPr/>
        </p:nvSpPr>
        <p:spPr>
          <a:xfrm>
            <a:off x="6032285" y="3195640"/>
            <a:ext cx="1988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Bilder generieren</a:t>
            </a:r>
          </a:p>
        </p:txBody>
      </p:sp>
      <p:pic>
        <p:nvPicPr>
          <p:cNvPr id="84" name="Grafik 83" descr="Schallwelle">
            <a:extLst>
              <a:ext uri="{FF2B5EF4-FFF2-40B4-BE49-F238E27FC236}">
                <a16:creationId xmlns:a16="http://schemas.microsoft.com/office/drawing/2014/main" id="{159D5904-AE5A-4D7D-A2FB-D6AD66BC2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6286" y="3798763"/>
            <a:ext cx="1330908" cy="1330908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1440741A-7C01-4E7E-BC41-902C3B1AD118}"/>
              </a:ext>
            </a:extLst>
          </p:cNvPr>
          <p:cNvSpPr txBox="1"/>
          <p:nvPr/>
        </p:nvSpPr>
        <p:spPr>
          <a:xfrm>
            <a:off x="5918434" y="4974837"/>
            <a:ext cx="1990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Audio generieren</a:t>
            </a:r>
          </a:p>
        </p:txBody>
      </p:sp>
      <p:pic>
        <p:nvPicPr>
          <p:cNvPr id="87" name="Grafik 86" descr="Vlog">
            <a:extLst>
              <a:ext uri="{FF2B5EF4-FFF2-40B4-BE49-F238E27FC236}">
                <a16:creationId xmlns:a16="http://schemas.microsoft.com/office/drawing/2014/main" id="{7C1F2441-E035-4244-A5DE-6EA5FFEA04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91391" y="3136149"/>
            <a:ext cx="1450133" cy="1450133"/>
          </a:xfrm>
          <a:prstGeom prst="rect">
            <a:avLst/>
          </a:prstGeom>
        </p:spPr>
      </p:pic>
      <p:sp>
        <p:nvSpPr>
          <p:cNvPr id="88" name="Textfeld 87">
            <a:extLst>
              <a:ext uri="{FF2B5EF4-FFF2-40B4-BE49-F238E27FC236}">
                <a16:creationId xmlns:a16="http://schemas.microsoft.com/office/drawing/2014/main" id="{DC83EAFF-1F8C-43CF-9CFC-F08D5CE1C5F0}"/>
              </a:ext>
            </a:extLst>
          </p:cNvPr>
          <p:cNvSpPr txBox="1"/>
          <p:nvPr/>
        </p:nvSpPr>
        <p:spPr>
          <a:xfrm>
            <a:off x="8925995" y="4407014"/>
            <a:ext cx="1980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Video generieren</a:t>
            </a:r>
          </a:p>
        </p:txBody>
      </p:sp>
      <p:sp>
        <p:nvSpPr>
          <p:cNvPr id="89" name="Pfeil: nach rechts 88">
            <a:extLst>
              <a:ext uri="{FF2B5EF4-FFF2-40B4-BE49-F238E27FC236}">
                <a16:creationId xmlns:a16="http://schemas.microsoft.com/office/drawing/2014/main" id="{DAA239CB-CC8A-4CE6-A81C-5AB41DE5DEF1}"/>
              </a:ext>
            </a:extLst>
          </p:cNvPr>
          <p:cNvSpPr/>
          <p:nvPr/>
        </p:nvSpPr>
        <p:spPr>
          <a:xfrm>
            <a:off x="2677559" y="3661252"/>
            <a:ext cx="676864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Pfeil: nach rechts 96">
            <a:extLst>
              <a:ext uri="{FF2B5EF4-FFF2-40B4-BE49-F238E27FC236}">
                <a16:creationId xmlns:a16="http://schemas.microsoft.com/office/drawing/2014/main" id="{88D5692A-686C-4821-BCDE-194D55DAA25B}"/>
              </a:ext>
            </a:extLst>
          </p:cNvPr>
          <p:cNvSpPr/>
          <p:nvPr/>
        </p:nvSpPr>
        <p:spPr>
          <a:xfrm>
            <a:off x="8101561" y="3628053"/>
            <a:ext cx="676864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Pfeil: nach rechts 98">
            <a:extLst>
              <a:ext uri="{FF2B5EF4-FFF2-40B4-BE49-F238E27FC236}">
                <a16:creationId xmlns:a16="http://schemas.microsoft.com/office/drawing/2014/main" id="{BEA5128F-D14F-4D5B-9E0D-2CD4DFEFA326}"/>
              </a:ext>
            </a:extLst>
          </p:cNvPr>
          <p:cNvSpPr/>
          <p:nvPr/>
        </p:nvSpPr>
        <p:spPr>
          <a:xfrm>
            <a:off x="5255448" y="3628053"/>
            <a:ext cx="676864" cy="489092"/>
          </a:xfrm>
          <a:prstGeom prst="rightArrow">
            <a:avLst/>
          </a:prstGeom>
          <a:solidFill>
            <a:srgbClr val="8B8B8B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E2970D-1687-4889-A458-DA12D7C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1416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8" grpId="0"/>
      <p:bldP spid="82" grpId="0"/>
      <p:bldP spid="86" grpId="0"/>
      <p:bldP spid="88" grpId="0"/>
      <p:bldP spid="89" grpId="0" animBg="1"/>
      <p:bldP spid="97" grpId="0" animBg="1"/>
      <p:bldP spid="9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98D2F38D-7819-4622-8E93-FA4FE951B2FF}"/>
              </a:ext>
            </a:extLst>
          </p:cNvPr>
          <p:cNvSpPr/>
          <p:nvPr/>
        </p:nvSpPr>
        <p:spPr>
          <a:xfrm>
            <a:off x="62068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5ACB66-1FC6-40E7-B341-AD34FD97EFEC}"/>
              </a:ext>
            </a:extLst>
          </p:cNvPr>
          <p:cNvSpPr/>
          <p:nvPr/>
        </p:nvSpPr>
        <p:spPr>
          <a:xfrm>
            <a:off x="-1" y="704675"/>
            <a:ext cx="651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5" name="Inhaltsplatzhalter 4" descr="Dokument">
            <a:extLst>
              <a:ext uri="{FF2B5EF4-FFF2-40B4-BE49-F238E27FC236}">
                <a16:creationId xmlns:a16="http://schemas.microsoft.com/office/drawing/2014/main" id="{26079F1C-7B97-49E9-B99C-EDE4BA3D9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9122" y="3073894"/>
            <a:ext cx="1122028" cy="112202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6D0658C-612A-4DF7-9E00-14A536D24CFC}"/>
              </a:ext>
            </a:extLst>
          </p:cNvPr>
          <p:cNvSpPr txBox="1"/>
          <p:nvPr/>
        </p:nvSpPr>
        <p:spPr>
          <a:xfrm>
            <a:off x="2574161" y="4134367"/>
            <a:ext cx="134812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sz="2000"/>
              <a:t>JSON-Datei</a:t>
            </a:r>
          </a:p>
        </p:txBody>
      </p:sp>
      <p:pic>
        <p:nvPicPr>
          <p:cNvPr id="16" name="Grafik 15" descr="Cmd (Terminal)">
            <a:extLst>
              <a:ext uri="{FF2B5EF4-FFF2-40B4-BE49-F238E27FC236}">
                <a16:creationId xmlns:a16="http://schemas.microsoft.com/office/drawing/2014/main" id="{68116AFD-4297-4E0D-ADC2-62CAA11F3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1265" y="2954747"/>
            <a:ext cx="1450133" cy="1450133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297265-2613-406B-BFE5-0C3D3063303F}"/>
              </a:ext>
            </a:extLst>
          </p:cNvPr>
          <p:cNvSpPr/>
          <p:nvPr/>
        </p:nvSpPr>
        <p:spPr>
          <a:xfrm>
            <a:off x="6955174" y="3360530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Vlog">
            <a:extLst>
              <a:ext uri="{FF2B5EF4-FFF2-40B4-BE49-F238E27FC236}">
                <a16:creationId xmlns:a16="http://schemas.microsoft.com/office/drawing/2014/main" id="{E3EC262E-11D8-4C11-A88C-78B6D8DB7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8971" y="2968561"/>
            <a:ext cx="1450133" cy="145013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53A2565-8C82-4209-97B8-F2A555743DCF}"/>
              </a:ext>
            </a:extLst>
          </p:cNvPr>
          <p:cNvSpPr txBox="1"/>
          <p:nvPr/>
        </p:nvSpPr>
        <p:spPr>
          <a:xfrm>
            <a:off x="8457016" y="413124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Video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94B5781-7185-46DD-B7C7-BEDBEFAE0C1A}"/>
              </a:ext>
            </a:extLst>
          </p:cNvPr>
          <p:cNvSpPr txBox="1"/>
          <p:nvPr/>
        </p:nvSpPr>
        <p:spPr>
          <a:xfrm>
            <a:off x="5457716" y="4131242"/>
            <a:ext cx="1276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Programm</a:t>
            </a: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94B20052-8C24-4AD9-95FC-958B899AAED9}"/>
              </a:ext>
            </a:extLst>
          </p:cNvPr>
          <p:cNvSpPr/>
          <p:nvPr/>
        </p:nvSpPr>
        <p:spPr>
          <a:xfrm>
            <a:off x="4031192" y="3360532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89AB441E-E7D7-4B6E-A084-0950C80B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Themen-Konfiguration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8B7B-A796-49B2-8095-51C14F63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35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20" grpId="0"/>
      <p:bldP spid="22" grpId="0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98D2F38D-7819-4622-8E93-FA4FE951B2FF}"/>
              </a:ext>
            </a:extLst>
          </p:cNvPr>
          <p:cNvSpPr/>
          <p:nvPr/>
        </p:nvSpPr>
        <p:spPr>
          <a:xfrm>
            <a:off x="62068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5ACB66-1FC6-40E7-B341-AD34FD97EFEC}"/>
              </a:ext>
            </a:extLst>
          </p:cNvPr>
          <p:cNvSpPr/>
          <p:nvPr/>
        </p:nvSpPr>
        <p:spPr>
          <a:xfrm>
            <a:off x="-1" y="704675"/>
            <a:ext cx="651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5" name="Inhaltsplatzhalter 4" descr="Dokument">
            <a:extLst>
              <a:ext uri="{FF2B5EF4-FFF2-40B4-BE49-F238E27FC236}">
                <a16:creationId xmlns:a16="http://schemas.microsoft.com/office/drawing/2014/main" id="{26079F1C-7B97-49E9-B99C-EDE4BA3D9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9122" y="3073894"/>
            <a:ext cx="1122028" cy="112202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6D0658C-612A-4DF7-9E00-14A536D24CFC}"/>
              </a:ext>
            </a:extLst>
          </p:cNvPr>
          <p:cNvSpPr txBox="1"/>
          <p:nvPr/>
        </p:nvSpPr>
        <p:spPr>
          <a:xfrm>
            <a:off x="2601277" y="4131242"/>
            <a:ext cx="134812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sz="2000"/>
              <a:t>JSON-Datei</a:t>
            </a:r>
          </a:p>
        </p:txBody>
      </p:sp>
      <p:pic>
        <p:nvPicPr>
          <p:cNvPr id="16" name="Grafik 15" descr="Cmd (Terminal)">
            <a:extLst>
              <a:ext uri="{FF2B5EF4-FFF2-40B4-BE49-F238E27FC236}">
                <a16:creationId xmlns:a16="http://schemas.microsoft.com/office/drawing/2014/main" id="{68116AFD-4297-4E0D-ADC2-62CAA11F3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3262" y="2968563"/>
            <a:ext cx="1450133" cy="1450133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297265-2613-406B-BFE5-0C3D3063303F}"/>
              </a:ext>
            </a:extLst>
          </p:cNvPr>
          <p:cNvSpPr/>
          <p:nvPr/>
        </p:nvSpPr>
        <p:spPr>
          <a:xfrm>
            <a:off x="6955174" y="3360530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Vlog">
            <a:extLst>
              <a:ext uri="{FF2B5EF4-FFF2-40B4-BE49-F238E27FC236}">
                <a16:creationId xmlns:a16="http://schemas.microsoft.com/office/drawing/2014/main" id="{E3EC262E-11D8-4C11-A88C-78B6D8DB7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8971" y="2968561"/>
            <a:ext cx="1450133" cy="145013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53A2565-8C82-4209-97B8-F2A555743DCF}"/>
              </a:ext>
            </a:extLst>
          </p:cNvPr>
          <p:cNvSpPr txBox="1"/>
          <p:nvPr/>
        </p:nvSpPr>
        <p:spPr>
          <a:xfrm>
            <a:off x="8457016" y="413124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Video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94B5781-7185-46DD-B7C7-BEDBEFAE0C1A}"/>
              </a:ext>
            </a:extLst>
          </p:cNvPr>
          <p:cNvSpPr txBox="1"/>
          <p:nvPr/>
        </p:nvSpPr>
        <p:spPr>
          <a:xfrm>
            <a:off x="5475891" y="4159918"/>
            <a:ext cx="1276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Programm</a:t>
            </a: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94B20052-8C24-4AD9-95FC-958B899AAED9}"/>
              </a:ext>
            </a:extLst>
          </p:cNvPr>
          <p:cNvSpPr/>
          <p:nvPr/>
        </p:nvSpPr>
        <p:spPr>
          <a:xfrm>
            <a:off x="4031192" y="3360532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89AB441E-E7D7-4B6E-A084-0950C80B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Themen-Konfiguration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8B7B-A796-49B2-8095-51C14F63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37</a:t>
            </a:fld>
            <a:endParaRPr lang="LID4096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6157A92-0EC1-4904-B8CF-CC9FCF84EB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9040" y="1467025"/>
            <a:ext cx="3032311" cy="46863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1217FB4-A506-4DF8-BBC6-77137FC9CA50}"/>
              </a:ext>
            </a:extLst>
          </p:cNvPr>
          <p:cNvCxnSpPr>
            <a:cxnSpLocks/>
          </p:cNvCxnSpPr>
          <p:nvPr/>
        </p:nvCxnSpPr>
        <p:spPr>
          <a:xfrm flipH="1">
            <a:off x="3664699" y="3699783"/>
            <a:ext cx="868457" cy="0"/>
          </a:xfrm>
          <a:prstGeom prst="straightConnector1">
            <a:avLst/>
          </a:prstGeom>
          <a:ln w="7620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719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98D2F38D-7819-4622-8E93-FA4FE951B2FF}"/>
              </a:ext>
            </a:extLst>
          </p:cNvPr>
          <p:cNvSpPr/>
          <p:nvPr/>
        </p:nvSpPr>
        <p:spPr>
          <a:xfrm>
            <a:off x="62068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5ACB66-1FC6-40E7-B341-AD34FD97EFEC}"/>
              </a:ext>
            </a:extLst>
          </p:cNvPr>
          <p:cNvSpPr/>
          <p:nvPr/>
        </p:nvSpPr>
        <p:spPr>
          <a:xfrm>
            <a:off x="-1" y="704675"/>
            <a:ext cx="651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5" name="Inhaltsplatzhalter 4" descr="Dokument">
            <a:extLst>
              <a:ext uri="{FF2B5EF4-FFF2-40B4-BE49-F238E27FC236}">
                <a16:creationId xmlns:a16="http://schemas.microsoft.com/office/drawing/2014/main" id="{26079F1C-7B97-49E9-B99C-EDE4BA3D9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9122" y="3073894"/>
            <a:ext cx="1122028" cy="112202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6D0658C-612A-4DF7-9E00-14A536D24CFC}"/>
              </a:ext>
            </a:extLst>
          </p:cNvPr>
          <p:cNvSpPr txBox="1"/>
          <p:nvPr/>
        </p:nvSpPr>
        <p:spPr>
          <a:xfrm>
            <a:off x="2601277" y="4131242"/>
            <a:ext cx="134812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sz="2000"/>
              <a:t>JSON-Datei</a:t>
            </a:r>
          </a:p>
        </p:txBody>
      </p:sp>
      <p:pic>
        <p:nvPicPr>
          <p:cNvPr id="16" name="Grafik 15" descr="Cmd (Terminal)">
            <a:extLst>
              <a:ext uri="{FF2B5EF4-FFF2-40B4-BE49-F238E27FC236}">
                <a16:creationId xmlns:a16="http://schemas.microsoft.com/office/drawing/2014/main" id="{68116AFD-4297-4E0D-ADC2-62CAA11F3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3262" y="2968563"/>
            <a:ext cx="1450133" cy="1450133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297265-2613-406B-BFE5-0C3D3063303F}"/>
              </a:ext>
            </a:extLst>
          </p:cNvPr>
          <p:cNvSpPr/>
          <p:nvPr/>
        </p:nvSpPr>
        <p:spPr>
          <a:xfrm>
            <a:off x="6955174" y="3360530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Vlog">
            <a:extLst>
              <a:ext uri="{FF2B5EF4-FFF2-40B4-BE49-F238E27FC236}">
                <a16:creationId xmlns:a16="http://schemas.microsoft.com/office/drawing/2014/main" id="{E3EC262E-11D8-4C11-A88C-78B6D8DB7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8971" y="2968561"/>
            <a:ext cx="1450133" cy="145013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53A2565-8C82-4209-97B8-F2A555743DCF}"/>
              </a:ext>
            </a:extLst>
          </p:cNvPr>
          <p:cNvSpPr txBox="1"/>
          <p:nvPr/>
        </p:nvSpPr>
        <p:spPr>
          <a:xfrm>
            <a:off x="8457016" y="413124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Video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94B5781-7185-46DD-B7C7-BEDBEFAE0C1A}"/>
              </a:ext>
            </a:extLst>
          </p:cNvPr>
          <p:cNvSpPr txBox="1"/>
          <p:nvPr/>
        </p:nvSpPr>
        <p:spPr>
          <a:xfrm>
            <a:off x="5475891" y="4159918"/>
            <a:ext cx="1276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Programm</a:t>
            </a: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94B20052-8C24-4AD9-95FC-958B899AAED9}"/>
              </a:ext>
            </a:extLst>
          </p:cNvPr>
          <p:cNvSpPr/>
          <p:nvPr/>
        </p:nvSpPr>
        <p:spPr>
          <a:xfrm>
            <a:off x="4031192" y="3360532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89AB441E-E7D7-4B6E-A084-0950C80B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Themen-Konfiguration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8B7B-A796-49B2-8095-51C14F63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38</a:t>
            </a:fld>
            <a:endParaRPr lang="LID4096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6157A92-0EC1-4904-B8CF-CC9FCF84EB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8102" y="1467025"/>
            <a:ext cx="3032311" cy="46863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1217FB4-A506-4DF8-BBC6-77137FC9CA50}"/>
              </a:ext>
            </a:extLst>
          </p:cNvPr>
          <p:cNvCxnSpPr>
            <a:cxnSpLocks/>
          </p:cNvCxnSpPr>
          <p:nvPr/>
        </p:nvCxnSpPr>
        <p:spPr>
          <a:xfrm flipH="1">
            <a:off x="3664699" y="3699783"/>
            <a:ext cx="868457" cy="0"/>
          </a:xfrm>
          <a:prstGeom prst="straightConnector1">
            <a:avLst/>
          </a:prstGeom>
          <a:ln w="7620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EC3E0E3E-677C-464A-82CB-D9F647BB06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 t="6393" r="9629" b="71715"/>
          <a:stretch/>
        </p:blipFill>
        <p:spPr>
          <a:xfrm>
            <a:off x="4873841" y="1766655"/>
            <a:ext cx="2494625" cy="1025933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50562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98D2F38D-7819-4622-8E93-FA4FE951B2FF}"/>
              </a:ext>
            </a:extLst>
          </p:cNvPr>
          <p:cNvSpPr/>
          <p:nvPr/>
        </p:nvSpPr>
        <p:spPr>
          <a:xfrm>
            <a:off x="62068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5ACB66-1FC6-40E7-B341-AD34FD97EFEC}"/>
              </a:ext>
            </a:extLst>
          </p:cNvPr>
          <p:cNvSpPr/>
          <p:nvPr/>
        </p:nvSpPr>
        <p:spPr>
          <a:xfrm>
            <a:off x="-1" y="704675"/>
            <a:ext cx="651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5" name="Inhaltsplatzhalter 4" descr="Dokument">
            <a:extLst>
              <a:ext uri="{FF2B5EF4-FFF2-40B4-BE49-F238E27FC236}">
                <a16:creationId xmlns:a16="http://schemas.microsoft.com/office/drawing/2014/main" id="{26079F1C-7B97-49E9-B99C-EDE4BA3D9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9122" y="3073894"/>
            <a:ext cx="1122028" cy="112202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6D0658C-612A-4DF7-9E00-14A536D24CFC}"/>
              </a:ext>
            </a:extLst>
          </p:cNvPr>
          <p:cNvSpPr txBox="1"/>
          <p:nvPr/>
        </p:nvSpPr>
        <p:spPr>
          <a:xfrm>
            <a:off x="2601277" y="4131242"/>
            <a:ext cx="134812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sz="2000"/>
              <a:t>JSON-Datei</a:t>
            </a:r>
          </a:p>
        </p:txBody>
      </p:sp>
      <p:pic>
        <p:nvPicPr>
          <p:cNvPr id="16" name="Grafik 15" descr="Cmd (Terminal)">
            <a:extLst>
              <a:ext uri="{FF2B5EF4-FFF2-40B4-BE49-F238E27FC236}">
                <a16:creationId xmlns:a16="http://schemas.microsoft.com/office/drawing/2014/main" id="{68116AFD-4297-4E0D-ADC2-62CAA11F3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3262" y="2968563"/>
            <a:ext cx="1450133" cy="1450133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297265-2613-406B-BFE5-0C3D3063303F}"/>
              </a:ext>
            </a:extLst>
          </p:cNvPr>
          <p:cNvSpPr/>
          <p:nvPr/>
        </p:nvSpPr>
        <p:spPr>
          <a:xfrm>
            <a:off x="6955174" y="3360530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Vlog">
            <a:extLst>
              <a:ext uri="{FF2B5EF4-FFF2-40B4-BE49-F238E27FC236}">
                <a16:creationId xmlns:a16="http://schemas.microsoft.com/office/drawing/2014/main" id="{E3EC262E-11D8-4C11-A88C-78B6D8DB7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8971" y="2968561"/>
            <a:ext cx="1450133" cy="145013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53A2565-8C82-4209-97B8-F2A555743DCF}"/>
              </a:ext>
            </a:extLst>
          </p:cNvPr>
          <p:cNvSpPr txBox="1"/>
          <p:nvPr/>
        </p:nvSpPr>
        <p:spPr>
          <a:xfrm>
            <a:off x="8457016" y="413124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Video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94B5781-7185-46DD-B7C7-BEDBEFAE0C1A}"/>
              </a:ext>
            </a:extLst>
          </p:cNvPr>
          <p:cNvSpPr txBox="1"/>
          <p:nvPr/>
        </p:nvSpPr>
        <p:spPr>
          <a:xfrm>
            <a:off x="5475891" y="4159918"/>
            <a:ext cx="1276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Programm</a:t>
            </a: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94B20052-8C24-4AD9-95FC-958B899AAED9}"/>
              </a:ext>
            </a:extLst>
          </p:cNvPr>
          <p:cNvSpPr/>
          <p:nvPr/>
        </p:nvSpPr>
        <p:spPr>
          <a:xfrm>
            <a:off x="4031192" y="3360532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89AB441E-E7D7-4B6E-A084-0950C80B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Themen-Konfiguration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8B7B-A796-49B2-8095-51C14F63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39</a:t>
            </a:fld>
            <a:endParaRPr lang="LID4096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6157A92-0EC1-4904-B8CF-CC9FCF84EB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8102" y="1467025"/>
            <a:ext cx="3032311" cy="46863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1217FB4-A506-4DF8-BBC6-77137FC9CA50}"/>
              </a:ext>
            </a:extLst>
          </p:cNvPr>
          <p:cNvCxnSpPr>
            <a:cxnSpLocks/>
          </p:cNvCxnSpPr>
          <p:nvPr/>
        </p:nvCxnSpPr>
        <p:spPr>
          <a:xfrm flipH="1">
            <a:off x="3664699" y="3699783"/>
            <a:ext cx="868457" cy="0"/>
          </a:xfrm>
          <a:prstGeom prst="straightConnector1">
            <a:avLst/>
          </a:prstGeom>
          <a:ln w="7620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1C46B78E-F5EE-4238-813E-5B5146A696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t="28285" r="8163" b="20673"/>
          <a:stretch/>
        </p:blipFill>
        <p:spPr>
          <a:xfrm>
            <a:off x="4781201" y="2792588"/>
            <a:ext cx="2631653" cy="2391972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0537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6A2A3098-E618-42E4-B64C-ACEDB6A3DD58}"/>
              </a:ext>
            </a:extLst>
          </p:cNvPr>
          <p:cNvSpPr/>
          <p:nvPr/>
        </p:nvSpPr>
        <p:spPr>
          <a:xfrm>
            <a:off x="3707935" y="4239384"/>
            <a:ext cx="553671" cy="553671"/>
          </a:xfrm>
          <a:prstGeom prst="flowChartConnector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9BBF094-153B-4EA2-AE42-D6493305C53F}"/>
              </a:ext>
            </a:extLst>
          </p:cNvPr>
          <p:cNvSpPr/>
          <p:nvPr/>
        </p:nvSpPr>
        <p:spPr>
          <a:xfrm>
            <a:off x="-1" y="4239381"/>
            <a:ext cx="3984772" cy="55367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34DEC13-FD5E-4520-9C33-14F0DE2BEFBE}"/>
              </a:ext>
            </a:extLst>
          </p:cNvPr>
          <p:cNvSpPr/>
          <p:nvPr/>
        </p:nvSpPr>
        <p:spPr>
          <a:xfrm>
            <a:off x="6522438" y="3267309"/>
            <a:ext cx="1123733" cy="10949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BBE5DF-8595-4FE2-8740-2B170E98A910}"/>
              </a:ext>
            </a:extLst>
          </p:cNvPr>
          <p:cNvSpPr/>
          <p:nvPr/>
        </p:nvSpPr>
        <p:spPr>
          <a:xfrm>
            <a:off x="0" y="3267309"/>
            <a:ext cx="7071918" cy="1094966"/>
          </a:xfrm>
          <a:prstGeom prst="rect">
            <a:avLst/>
          </a:prstGeom>
          <a:solidFill>
            <a:srgbClr val="2E9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FB79AF-EFE2-4F49-9932-FAE4E06B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63" y="1426853"/>
            <a:ext cx="10515600" cy="2852737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5F5F5"/>
                </a:solidFill>
              </a:rPr>
              <a:t>Projektübersicht</a:t>
            </a:r>
            <a:endParaRPr lang="LID4096">
              <a:solidFill>
                <a:srgbClr val="F5F5F5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BDB317-5F56-4280-804B-61BEBA344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763" y="4362275"/>
            <a:ext cx="10515600" cy="1500187"/>
          </a:xfrm>
        </p:spPr>
        <p:txBody>
          <a:bodyPr/>
          <a:lstStyle/>
          <a:p>
            <a:r>
              <a:rPr lang="de-DE"/>
              <a:t>Timon Pellekoorne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A1127C-978C-46CF-AB03-33827AD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7668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98D2F38D-7819-4622-8E93-FA4FE951B2FF}"/>
              </a:ext>
            </a:extLst>
          </p:cNvPr>
          <p:cNvSpPr/>
          <p:nvPr/>
        </p:nvSpPr>
        <p:spPr>
          <a:xfrm>
            <a:off x="62068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5ACB66-1FC6-40E7-B341-AD34FD97EFEC}"/>
              </a:ext>
            </a:extLst>
          </p:cNvPr>
          <p:cNvSpPr/>
          <p:nvPr/>
        </p:nvSpPr>
        <p:spPr>
          <a:xfrm>
            <a:off x="-1" y="704675"/>
            <a:ext cx="651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5" name="Inhaltsplatzhalter 4" descr="Dokument">
            <a:extLst>
              <a:ext uri="{FF2B5EF4-FFF2-40B4-BE49-F238E27FC236}">
                <a16:creationId xmlns:a16="http://schemas.microsoft.com/office/drawing/2014/main" id="{26079F1C-7B97-49E9-B99C-EDE4BA3D9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9122" y="3073894"/>
            <a:ext cx="1122028" cy="112202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6D0658C-612A-4DF7-9E00-14A536D24CFC}"/>
              </a:ext>
            </a:extLst>
          </p:cNvPr>
          <p:cNvSpPr txBox="1"/>
          <p:nvPr/>
        </p:nvSpPr>
        <p:spPr>
          <a:xfrm>
            <a:off x="2601277" y="4131242"/>
            <a:ext cx="134812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sz="2000"/>
              <a:t>JSON-Datei</a:t>
            </a:r>
          </a:p>
        </p:txBody>
      </p:sp>
      <p:pic>
        <p:nvPicPr>
          <p:cNvPr id="16" name="Grafik 15" descr="Cmd (Terminal)">
            <a:extLst>
              <a:ext uri="{FF2B5EF4-FFF2-40B4-BE49-F238E27FC236}">
                <a16:creationId xmlns:a16="http://schemas.microsoft.com/office/drawing/2014/main" id="{68116AFD-4297-4E0D-ADC2-62CAA11F3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3262" y="2968563"/>
            <a:ext cx="1450133" cy="1450133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297265-2613-406B-BFE5-0C3D3063303F}"/>
              </a:ext>
            </a:extLst>
          </p:cNvPr>
          <p:cNvSpPr/>
          <p:nvPr/>
        </p:nvSpPr>
        <p:spPr>
          <a:xfrm>
            <a:off x="6955174" y="3360530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Vlog">
            <a:extLst>
              <a:ext uri="{FF2B5EF4-FFF2-40B4-BE49-F238E27FC236}">
                <a16:creationId xmlns:a16="http://schemas.microsoft.com/office/drawing/2014/main" id="{E3EC262E-11D8-4C11-A88C-78B6D8DB7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8971" y="2968561"/>
            <a:ext cx="1450133" cy="145013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53A2565-8C82-4209-97B8-F2A555743DCF}"/>
              </a:ext>
            </a:extLst>
          </p:cNvPr>
          <p:cNvSpPr txBox="1"/>
          <p:nvPr/>
        </p:nvSpPr>
        <p:spPr>
          <a:xfrm>
            <a:off x="8457016" y="413124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Video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94B5781-7185-46DD-B7C7-BEDBEFAE0C1A}"/>
              </a:ext>
            </a:extLst>
          </p:cNvPr>
          <p:cNvSpPr txBox="1"/>
          <p:nvPr/>
        </p:nvSpPr>
        <p:spPr>
          <a:xfrm>
            <a:off x="5475891" y="4159918"/>
            <a:ext cx="1276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Programm</a:t>
            </a: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94B20052-8C24-4AD9-95FC-958B899AAED9}"/>
              </a:ext>
            </a:extLst>
          </p:cNvPr>
          <p:cNvSpPr/>
          <p:nvPr/>
        </p:nvSpPr>
        <p:spPr>
          <a:xfrm>
            <a:off x="4031192" y="3360532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89AB441E-E7D7-4B6E-A084-0950C80B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Themen-Konfiguration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8B7B-A796-49B2-8095-51C14F63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40</a:t>
            </a:fld>
            <a:endParaRPr lang="LID4096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6157A92-0EC1-4904-B8CF-CC9FCF84EB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8102" y="1467025"/>
            <a:ext cx="3032311" cy="46863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1217FB4-A506-4DF8-BBC6-77137FC9CA50}"/>
              </a:ext>
            </a:extLst>
          </p:cNvPr>
          <p:cNvCxnSpPr>
            <a:cxnSpLocks/>
          </p:cNvCxnSpPr>
          <p:nvPr/>
        </p:nvCxnSpPr>
        <p:spPr>
          <a:xfrm flipH="1">
            <a:off x="3664699" y="3699783"/>
            <a:ext cx="868457" cy="0"/>
          </a:xfrm>
          <a:prstGeom prst="straightConnector1">
            <a:avLst/>
          </a:prstGeom>
          <a:ln w="7620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251B74BB-7F3D-427E-BFF7-50604CA776B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 t="80043" r="9921" b="5741"/>
          <a:stretch/>
        </p:blipFill>
        <p:spPr>
          <a:xfrm>
            <a:off x="4873840" y="5218082"/>
            <a:ext cx="2485747" cy="666197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1820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98D2F38D-7819-4622-8E93-FA4FE951B2FF}"/>
              </a:ext>
            </a:extLst>
          </p:cNvPr>
          <p:cNvSpPr/>
          <p:nvPr/>
        </p:nvSpPr>
        <p:spPr>
          <a:xfrm>
            <a:off x="62068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5ACB66-1FC6-40E7-B341-AD34FD97EFEC}"/>
              </a:ext>
            </a:extLst>
          </p:cNvPr>
          <p:cNvSpPr/>
          <p:nvPr/>
        </p:nvSpPr>
        <p:spPr>
          <a:xfrm>
            <a:off x="-1" y="704675"/>
            <a:ext cx="651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5" name="Inhaltsplatzhalter 4" descr="Dokument">
            <a:extLst>
              <a:ext uri="{FF2B5EF4-FFF2-40B4-BE49-F238E27FC236}">
                <a16:creationId xmlns:a16="http://schemas.microsoft.com/office/drawing/2014/main" id="{26079F1C-7B97-49E9-B99C-EDE4BA3D9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9122" y="3073894"/>
            <a:ext cx="1122028" cy="112202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6D0658C-612A-4DF7-9E00-14A536D24CFC}"/>
              </a:ext>
            </a:extLst>
          </p:cNvPr>
          <p:cNvSpPr txBox="1"/>
          <p:nvPr/>
        </p:nvSpPr>
        <p:spPr>
          <a:xfrm>
            <a:off x="2601277" y="4131242"/>
            <a:ext cx="134812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sz="2000"/>
              <a:t>JSON-Datei</a:t>
            </a:r>
          </a:p>
        </p:txBody>
      </p:sp>
      <p:pic>
        <p:nvPicPr>
          <p:cNvPr id="16" name="Grafik 15" descr="Cmd (Terminal)">
            <a:extLst>
              <a:ext uri="{FF2B5EF4-FFF2-40B4-BE49-F238E27FC236}">
                <a16:creationId xmlns:a16="http://schemas.microsoft.com/office/drawing/2014/main" id="{68116AFD-4297-4E0D-ADC2-62CAA11F3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3262" y="2968563"/>
            <a:ext cx="1450133" cy="1450133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297265-2613-406B-BFE5-0C3D3063303F}"/>
              </a:ext>
            </a:extLst>
          </p:cNvPr>
          <p:cNvSpPr/>
          <p:nvPr/>
        </p:nvSpPr>
        <p:spPr>
          <a:xfrm>
            <a:off x="6955174" y="3360530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Vlog">
            <a:extLst>
              <a:ext uri="{FF2B5EF4-FFF2-40B4-BE49-F238E27FC236}">
                <a16:creationId xmlns:a16="http://schemas.microsoft.com/office/drawing/2014/main" id="{E3EC262E-11D8-4C11-A88C-78B6D8DB7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8971" y="2968561"/>
            <a:ext cx="1450133" cy="145013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53A2565-8C82-4209-97B8-F2A555743DCF}"/>
              </a:ext>
            </a:extLst>
          </p:cNvPr>
          <p:cNvSpPr txBox="1"/>
          <p:nvPr/>
        </p:nvSpPr>
        <p:spPr>
          <a:xfrm>
            <a:off x="8457016" y="413124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Video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94B5781-7185-46DD-B7C7-BEDBEFAE0C1A}"/>
              </a:ext>
            </a:extLst>
          </p:cNvPr>
          <p:cNvSpPr txBox="1"/>
          <p:nvPr/>
        </p:nvSpPr>
        <p:spPr>
          <a:xfrm>
            <a:off x="5475891" y="4159918"/>
            <a:ext cx="1276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Programm</a:t>
            </a: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94B20052-8C24-4AD9-95FC-958B899AAED9}"/>
              </a:ext>
            </a:extLst>
          </p:cNvPr>
          <p:cNvSpPr/>
          <p:nvPr/>
        </p:nvSpPr>
        <p:spPr>
          <a:xfrm>
            <a:off x="4031192" y="3360532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89AB441E-E7D7-4B6E-A084-0950C80B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Themen-Konfiguration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8B7B-A796-49B2-8095-51C14F63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41</a:t>
            </a:fld>
            <a:endParaRPr lang="LID4096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6157A92-0EC1-4904-B8CF-CC9FCF84EB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8102" y="1467025"/>
            <a:ext cx="3032311" cy="46863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1217FB4-A506-4DF8-BBC6-77137FC9CA50}"/>
              </a:ext>
            </a:extLst>
          </p:cNvPr>
          <p:cNvCxnSpPr>
            <a:cxnSpLocks/>
          </p:cNvCxnSpPr>
          <p:nvPr/>
        </p:nvCxnSpPr>
        <p:spPr>
          <a:xfrm flipH="1">
            <a:off x="3664699" y="3699783"/>
            <a:ext cx="868457" cy="0"/>
          </a:xfrm>
          <a:prstGeom prst="straightConnector1">
            <a:avLst/>
          </a:prstGeom>
          <a:ln w="76200">
            <a:solidFill>
              <a:srgbClr val="2E97C5"/>
            </a:solidFill>
            <a:headEnd type="none"/>
            <a:tailEnd type="triangl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369C89E-7CBB-4403-9D44-A80E3603C2FE}"/>
              </a:ext>
            </a:extLst>
          </p:cNvPr>
          <p:cNvCxnSpPr>
            <a:stCxn id="19" idx="2"/>
          </p:cNvCxnSpPr>
          <p:nvPr/>
        </p:nvCxnSpPr>
        <p:spPr>
          <a:xfrm flipH="1">
            <a:off x="5459805" y="2557394"/>
            <a:ext cx="800851" cy="7848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D16C8F22-AB7B-4431-BA30-620F0364C4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1" r="7983" b="52766"/>
          <a:stretch/>
        </p:blipFill>
        <p:spPr>
          <a:xfrm>
            <a:off x="3768074" y="1840641"/>
            <a:ext cx="5071315" cy="707724"/>
          </a:xfrm>
          <a:prstGeom prst="roundRect">
            <a:avLst/>
          </a:prstGeom>
          <a:ln w="38100">
            <a:solidFill>
              <a:srgbClr val="2E97C5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48830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1919AEB-8DD9-446D-B061-9B7EB4856E79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EDAA18C-35AD-4201-9D36-B2F2B11B8AF7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27F5AB-E03B-4DA7-9060-74B6CC8CB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37" y="2019378"/>
            <a:ext cx="3514725" cy="359092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7521BF-59F3-4EA2-9A7D-195F038C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42</a:t>
            </a:fld>
            <a:endParaRPr lang="LID4096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2D4B746-4888-4657-98CE-75DA2D29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Themen-Konfiguration - Typen</a:t>
            </a:r>
          </a:p>
        </p:txBody>
      </p:sp>
    </p:spTree>
    <p:extLst>
      <p:ext uri="{BB962C8B-B14F-4D97-AF65-F5344CB8AC3E}">
        <p14:creationId xmlns:p14="http://schemas.microsoft.com/office/powerpoint/2010/main" val="328868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072A97C9-2683-4281-A039-0FD55B13946E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5AE759-49A3-4828-8736-08CC4E133323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DDAF4A-04AD-4E2A-BFF2-89F4CDF3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- Typen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27F5AB-E03B-4DA7-9060-74B6CC8CB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00" y="2019600"/>
            <a:ext cx="3514725" cy="359092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80D080D-7C17-46F7-B71C-0E5E61FD864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5014762" y="2781701"/>
            <a:ext cx="1081237" cy="647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A7F602-EA9F-431C-AA5E-F21301F1CC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" t="9826" r="4809" b="78961"/>
          <a:stretch/>
        </p:blipFill>
        <p:spPr>
          <a:xfrm>
            <a:off x="3693087" y="3429000"/>
            <a:ext cx="4805824" cy="632001"/>
          </a:xfrm>
          <a:prstGeom prst="roundRect">
            <a:avLst/>
          </a:prstGeom>
          <a:ln w="38100">
            <a:solidFill>
              <a:srgbClr val="2E97C5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4A7FFEC-21B2-40C0-B9F1-A3EC5DB7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6024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59DD090-B84D-4896-91FE-C0E082C8C196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7D5AAE3-3FCC-45D0-8B4A-119F4BFCDE10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AFF00-7BAB-4344-90F1-B1EF9017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- Typen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7A29A62-3610-400F-89BE-B4285486E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32" y="4343870"/>
            <a:ext cx="5705475" cy="723900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70B1B6-2C7E-421A-B4AE-E03BBD37D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3263306"/>
            <a:ext cx="9172575" cy="7810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0B7488-4E0E-4F59-9F7C-8891D0002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2531593"/>
            <a:ext cx="2809875" cy="44767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4CDB8F-B7A8-4AAF-AC19-9F5EF959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0157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7AF48274-76C0-469D-8F25-E5111DB8A5FB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97CC18-441C-4130-BBD4-29B6746B0AD4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AFF00-7BAB-4344-90F1-B1EF9017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- Typen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7A29A62-3610-400F-89BE-B4285486E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32" y="4343870"/>
            <a:ext cx="5705475" cy="723900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70B1B6-2C7E-421A-B4AE-E03BBD37D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3263306"/>
            <a:ext cx="9172575" cy="7810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0B7488-4E0E-4F59-9F7C-8891D0002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2531593"/>
            <a:ext cx="2809875" cy="44767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16834E8-FFE2-4444-A5BD-63A079120573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991100" y="3187629"/>
            <a:ext cx="1197270" cy="5454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09FA3CD4-A7C9-499A-AAE1-7C72414CC8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44205" r="861" b="10685"/>
          <a:stretch/>
        </p:blipFill>
        <p:spPr>
          <a:xfrm>
            <a:off x="731004" y="2739954"/>
            <a:ext cx="10914731" cy="447675"/>
          </a:xfrm>
          <a:prstGeom prst="roundRect">
            <a:avLst/>
          </a:prstGeom>
          <a:ln w="38100">
            <a:solidFill>
              <a:srgbClr val="2E97C5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5435BCD-48A7-41AD-B455-F00EB580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1903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D54A0A3-B551-49F3-A6B6-B0BB146B92E2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4267A6-5625-43C6-86EA-BF3184977317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AFF00-7BAB-4344-90F1-B1EF9017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- Typen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46817C9-2945-4C22-8340-BD5826F80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31" y="1536154"/>
            <a:ext cx="8186738" cy="462803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6F7D6D8-BF23-44BD-A547-514E67E9F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3711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D54A0A3-B551-49F3-A6B6-B0BB146B92E2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4267A6-5625-43C6-86EA-BF3184977317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AFF00-7BAB-4344-90F1-B1EF9017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- Typen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46817C9-2945-4C22-8340-BD5826F80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31" y="1536154"/>
            <a:ext cx="8186738" cy="462803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6424BB-8AB3-4361-B323-3C4128EA9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" t="13340" r="40110" b="79646"/>
          <a:stretch/>
        </p:blipFill>
        <p:spPr>
          <a:xfrm>
            <a:off x="2505075" y="2152650"/>
            <a:ext cx="4400550" cy="324591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B4AF462-8BDC-49FF-8DF3-E91509D4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47</a:t>
            </a:fld>
            <a:endParaRPr lang="LID4096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04DEF2A-BD03-4339-B871-755E17FCF088}"/>
              </a:ext>
            </a:extLst>
          </p:cNvPr>
          <p:cNvSpPr/>
          <p:nvPr/>
        </p:nvSpPr>
        <p:spPr>
          <a:xfrm>
            <a:off x="1861191" y="3676494"/>
            <a:ext cx="2543463" cy="997599"/>
          </a:xfrm>
          <a:prstGeom prst="roundRect">
            <a:avLst/>
          </a:prstGeom>
          <a:ln w="28575">
            <a:solidFill>
              <a:srgbClr val="2E97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err="1">
                <a:solidFill>
                  <a:schemeClr val="tx1"/>
                </a:solidFill>
              </a:rPr>
              <a:t>KeyError</a:t>
            </a:r>
            <a:r>
              <a:rPr lang="de-DE" sz="2000">
                <a:solidFill>
                  <a:schemeClr val="tx1"/>
                </a:solidFill>
              </a:rPr>
              <a:t>: `</a:t>
            </a:r>
            <a:r>
              <a:rPr lang="de-DE" sz="2000" err="1">
                <a:solidFill>
                  <a:schemeClr val="tx1"/>
                </a:solidFill>
              </a:rPr>
              <a:t>keys</a:t>
            </a:r>
            <a:r>
              <a:rPr lang="de-DE" sz="2000">
                <a:solidFill>
                  <a:schemeClr val="tx1"/>
                </a:solidFill>
              </a:rPr>
              <a:t>`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C1A6DF52-22EA-49AC-8F54-9A1EA60CFFB4}"/>
              </a:ext>
            </a:extLst>
          </p:cNvPr>
          <p:cNvSpPr/>
          <p:nvPr/>
        </p:nvSpPr>
        <p:spPr>
          <a:xfrm>
            <a:off x="6096000" y="3429000"/>
            <a:ext cx="5784715" cy="1492588"/>
          </a:xfrm>
          <a:prstGeom prst="roundRect">
            <a:avLst/>
          </a:prstGeom>
          <a:ln w="28575">
            <a:solidFill>
              <a:srgbClr val="2E97C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err="1">
                <a:solidFill>
                  <a:schemeClr val="tx1"/>
                </a:solidFill>
              </a:rPr>
              <a:t>TransformError</a:t>
            </a:r>
            <a:r>
              <a:rPr lang="de-DE" sz="2000">
                <a:solidFill>
                  <a:schemeClr val="tx1"/>
                </a:solidFill>
              </a:rPr>
              <a:t>: On `</a:t>
            </a:r>
            <a:r>
              <a:rPr lang="de-DE" sz="2000" err="1">
                <a:solidFill>
                  <a:schemeClr val="tx1"/>
                </a:solidFill>
              </a:rPr>
              <a:t>remove</a:t>
            </a:r>
            <a:r>
              <a:rPr lang="de-DE" sz="2000">
                <a:solidFill>
                  <a:schemeClr val="tx1"/>
                </a:solidFill>
              </a:rPr>
              <a:t> </a:t>
            </a:r>
            <a:r>
              <a:rPr lang="de-DE" sz="2000" err="1">
                <a:solidFill>
                  <a:schemeClr val="tx1"/>
                </a:solidFill>
              </a:rPr>
              <a:t>Stopwords</a:t>
            </a:r>
            <a:r>
              <a:rPr lang="de-DE" sz="2000">
                <a:solidFill>
                  <a:schemeClr val="tx1"/>
                </a:solidFill>
              </a:rPr>
              <a:t>` </a:t>
            </a:r>
            <a:r>
              <a:rPr lang="de-DE" sz="2000" err="1">
                <a:solidFill>
                  <a:schemeClr val="tx1"/>
                </a:solidFill>
              </a:rPr>
              <a:t>with</a:t>
            </a:r>
            <a:r>
              <a:rPr lang="de-DE" sz="2000">
                <a:solidFill>
                  <a:schemeClr val="tx1"/>
                </a:solidFill>
              </a:rPr>
              <a:t> Type `</a:t>
            </a:r>
            <a:r>
              <a:rPr lang="de-DE" sz="2000" err="1">
                <a:solidFill>
                  <a:schemeClr val="tx1"/>
                </a:solidFill>
              </a:rPr>
              <a:t>remove_from_list</a:t>
            </a:r>
            <a:r>
              <a:rPr lang="de-DE" sz="2000">
                <a:solidFill>
                  <a:schemeClr val="tx1"/>
                </a:solidFill>
              </a:rPr>
              <a:t>`, Entry `</a:t>
            </a:r>
            <a:r>
              <a:rPr lang="de-DE" sz="2000" err="1">
                <a:solidFill>
                  <a:schemeClr val="tx1"/>
                </a:solidFill>
              </a:rPr>
              <a:t>keys</a:t>
            </a:r>
            <a:r>
              <a:rPr lang="de-DE" sz="2000">
                <a:solidFill>
                  <a:schemeClr val="tx1"/>
                </a:solidFill>
              </a:rPr>
              <a:t>` </a:t>
            </a:r>
            <a:r>
              <a:rPr lang="de-DE" sz="2000" err="1">
                <a:solidFill>
                  <a:schemeClr val="tx1"/>
                </a:solidFill>
              </a:rPr>
              <a:t>is</a:t>
            </a:r>
            <a:r>
              <a:rPr lang="de-DE" sz="2000">
                <a:solidFill>
                  <a:schemeClr val="tx1"/>
                </a:solidFill>
              </a:rPr>
              <a:t> </a:t>
            </a:r>
            <a:r>
              <a:rPr lang="de-DE" sz="2000" err="1">
                <a:solidFill>
                  <a:schemeClr val="tx1"/>
                </a:solidFill>
              </a:rPr>
              <a:t>missing</a:t>
            </a:r>
            <a:endParaRPr lang="de-DE" sz="2000">
              <a:solidFill>
                <a:schemeClr val="tx1"/>
              </a:solidFill>
            </a:endParaRP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91E41DBB-539E-49FB-A6EF-483057F4DF74}"/>
              </a:ext>
            </a:extLst>
          </p:cNvPr>
          <p:cNvSpPr/>
          <p:nvPr/>
        </p:nvSpPr>
        <p:spPr>
          <a:xfrm>
            <a:off x="4705350" y="3842194"/>
            <a:ext cx="1122028" cy="666197"/>
          </a:xfrm>
          <a:prstGeom prst="rightArrow">
            <a:avLst/>
          </a:prstGeom>
          <a:solidFill>
            <a:srgbClr val="2E97C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356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D54A0A3-B551-49F3-A6B6-B0BB146B92E2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4267A6-5625-43C6-86EA-BF3184977317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AFF00-7BAB-4344-90F1-B1EF9017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- Typen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46817C9-2945-4C22-8340-BD5826F80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31" y="1536154"/>
            <a:ext cx="8186738" cy="462803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16956D1-F72A-4367-8F69-7B22AD56BC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 t="24248" r="2414" b="22035"/>
          <a:stretch/>
        </p:blipFill>
        <p:spPr>
          <a:xfrm>
            <a:off x="2390775" y="2657475"/>
            <a:ext cx="7600950" cy="2486025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CA132A0-493E-4A2D-A7FB-3D002ADD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5139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D54A0A3-B551-49F3-A6B6-B0BB146B92E2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4267A6-5625-43C6-86EA-BF3184977317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AFF00-7BAB-4344-90F1-B1EF9017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- Typen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46817C9-2945-4C22-8340-BD5826F80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31" y="1536154"/>
            <a:ext cx="8186738" cy="462803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CA132A0-493E-4A2D-A7FB-3D002ADD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49</a:t>
            </a:fld>
            <a:endParaRPr lang="LID4096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A2CA2F-3143-45AD-8111-F3D82DA08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23" y="1455949"/>
            <a:ext cx="4153773" cy="453217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57776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F82AC92-E726-4088-8E29-704F7DC4313D}"/>
              </a:ext>
            </a:extLst>
          </p:cNvPr>
          <p:cNvCxnSpPr>
            <a:cxnSpLocks/>
          </p:cNvCxnSpPr>
          <p:nvPr/>
        </p:nvCxnSpPr>
        <p:spPr>
          <a:xfrm>
            <a:off x="4265183" y="3952465"/>
            <a:ext cx="0" cy="6640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4B1F4657-45A8-4BF2-8919-98E78C4C4C34}"/>
              </a:ext>
            </a:extLst>
          </p:cNvPr>
          <p:cNvSpPr/>
          <p:nvPr/>
        </p:nvSpPr>
        <p:spPr>
          <a:xfrm>
            <a:off x="3357693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F4AC17-C71D-4F09-AB3A-99704C642429}"/>
              </a:ext>
            </a:extLst>
          </p:cNvPr>
          <p:cNvSpPr/>
          <p:nvPr/>
        </p:nvSpPr>
        <p:spPr>
          <a:xfrm>
            <a:off x="0" y="704675"/>
            <a:ext cx="36659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F2CE1F3-3CDA-4239-9270-B64E6205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Zeitplan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725523-30F0-4C3C-8205-891E40CD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5</a:t>
            </a:fld>
            <a:endParaRPr lang="LID4096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53BED7A-2498-48B2-9DE2-A8E74C289298}"/>
              </a:ext>
            </a:extLst>
          </p:cNvPr>
          <p:cNvCxnSpPr>
            <a:cxnSpLocks/>
          </p:cNvCxnSpPr>
          <p:nvPr/>
        </p:nvCxnSpPr>
        <p:spPr>
          <a:xfrm>
            <a:off x="927717" y="3861178"/>
            <a:ext cx="531871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FB840DBE-BFB6-49E0-92FF-8DC302E35094}"/>
              </a:ext>
            </a:extLst>
          </p:cNvPr>
          <p:cNvSpPr/>
          <p:nvPr/>
        </p:nvSpPr>
        <p:spPr>
          <a:xfrm>
            <a:off x="830064" y="3763524"/>
            <a:ext cx="195306" cy="19530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F158B77-3D0E-427C-A79E-D8C74414AE3C}"/>
              </a:ext>
            </a:extLst>
          </p:cNvPr>
          <p:cNvSpPr txBox="1"/>
          <p:nvPr/>
        </p:nvSpPr>
        <p:spPr>
          <a:xfrm>
            <a:off x="0" y="4622917"/>
            <a:ext cx="18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Donnerstag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43870ED-63C4-4181-8159-A64EDE0432B8}"/>
              </a:ext>
            </a:extLst>
          </p:cNvPr>
          <p:cNvSpPr txBox="1"/>
          <p:nvPr/>
        </p:nvSpPr>
        <p:spPr>
          <a:xfrm>
            <a:off x="10554364" y="4622915"/>
            <a:ext cx="18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rgbClr val="FF0000"/>
                </a:solidFill>
              </a:rPr>
              <a:t>Abgabe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C50DA01-639A-4786-A364-4233221BAE50}"/>
              </a:ext>
            </a:extLst>
          </p:cNvPr>
          <p:cNvSpPr/>
          <p:nvPr/>
        </p:nvSpPr>
        <p:spPr>
          <a:xfrm>
            <a:off x="2500373" y="3762792"/>
            <a:ext cx="195306" cy="19530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2DDF819-D3A9-4B4A-8D70-88F17F8E49A3}"/>
              </a:ext>
            </a:extLst>
          </p:cNvPr>
          <p:cNvSpPr/>
          <p:nvPr/>
        </p:nvSpPr>
        <p:spPr>
          <a:xfrm>
            <a:off x="3336170" y="3762792"/>
            <a:ext cx="195306" cy="19530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7269804-9F1C-46BD-82EA-4CDB1F61F8AF}"/>
              </a:ext>
            </a:extLst>
          </p:cNvPr>
          <p:cNvSpPr/>
          <p:nvPr/>
        </p:nvSpPr>
        <p:spPr>
          <a:xfrm>
            <a:off x="4167530" y="3773335"/>
            <a:ext cx="195306" cy="19530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33A4220-0E43-49E1-9F57-13315C05F70E}"/>
              </a:ext>
            </a:extLst>
          </p:cNvPr>
          <p:cNvSpPr txBox="1"/>
          <p:nvPr/>
        </p:nvSpPr>
        <p:spPr>
          <a:xfrm>
            <a:off x="1669844" y="4631106"/>
            <a:ext cx="18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Donnerstag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644BD86-2439-4753-892A-446F2C541059}"/>
              </a:ext>
            </a:extLst>
          </p:cNvPr>
          <p:cNvSpPr txBox="1"/>
          <p:nvPr/>
        </p:nvSpPr>
        <p:spPr>
          <a:xfrm>
            <a:off x="3337466" y="4639295"/>
            <a:ext cx="18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Donnerstag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1263BC7-53F1-4710-9CB0-B395316E93AD}"/>
              </a:ext>
            </a:extLst>
          </p:cNvPr>
          <p:cNvSpPr txBox="1"/>
          <p:nvPr/>
        </p:nvSpPr>
        <p:spPr>
          <a:xfrm>
            <a:off x="2366008" y="2356857"/>
            <a:ext cx="214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Sprint-</a:t>
            </a:r>
            <a:r>
              <a:rPr lang="de-DE" err="1"/>
              <a:t>Planning</a:t>
            </a:r>
            <a:endParaRPr lang="de-DE"/>
          </a:p>
          <a:p>
            <a:pPr algn="ctr"/>
            <a:r>
              <a:rPr lang="de-DE"/>
              <a:t>Montag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977E0DB-D172-44FD-8A35-8B89CB353434}"/>
              </a:ext>
            </a:extLst>
          </p:cNvPr>
          <p:cNvSpPr/>
          <p:nvPr/>
        </p:nvSpPr>
        <p:spPr>
          <a:xfrm>
            <a:off x="5005282" y="3762792"/>
            <a:ext cx="195306" cy="19530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7F1915B-48A6-4F79-9D5F-2AB706346F46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927717" y="3958830"/>
            <a:ext cx="0" cy="6640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09661EA-0E6B-4E90-B5C1-E8571EAC1636}"/>
              </a:ext>
            </a:extLst>
          </p:cNvPr>
          <p:cNvCxnSpPr>
            <a:cxnSpLocks/>
          </p:cNvCxnSpPr>
          <p:nvPr/>
        </p:nvCxnSpPr>
        <p:spPr>
          <a:xfrm>
            <a:off x="2602463" y="3963267"/>
            <a:ext cx="0" cy="6640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81BABD19-1C1B-4C23-BCED-C92FFC5321A3}"/>
              </a:ext>
            </a:extLst>
          </p:cNvPr>
          <p:cNvCxnSpPr>
            <a:cxnSpLocks/>
          </p:cNvCxnSpPr>
          <p:nvPr/>
        </p:nvCxnSpPr>
        <p:spPr>
          <a:xfrm>
            <a:off x="3432626" y="3109248"/>
            <a:ext cx="0" cy="6640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3EB37B4-578A-436E-A377-0F86369D4A34}"/>
              </a:ext>
            </a:extLst>
          </p:cNvPr>
          <p:cNvCxnSpPr>
            <a:cxnSpLocks/>
          </p:cNvCxnSpPr>
          <p:nvPr/>
        </p:nvCxnSpPr>
        <p:spPr>
          <a:xfrm>
            <a:off x="5103382" y="3103012"/>
            <a:ext cx="0" cy="6640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D523F0D-D156-4348-BFE3-A3582295F15A}"/>
              </a:ext>
            </a:extLst>
          </p:cNvPr>
          <p:cNvSpPr txBox="1"/>
          <p:nvPr/>
        </p:nvSpPr>
        <p:spPr>
          <a:xfrm>
            <a:off x="4289119" y="2369018"/>
            <a:ext cx="185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Sprint-</a:t>
            </a:r>
            <a:r>
              <a:rPr lang="de-DE" err="1"/>
              <a:t>Planning</a:t>
            </a:r>
            <a:endParaRPr lang="de-DE"/>
          </a:p>
          <a:p>
            <a:pPr algn="ctr"/>
            <a:r>
              <a:rPr lang="de-DE"/>
              <a:t>Montag</a:t>
            </a:r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EE2637C4-A65C-49E0-A3BF-D97638C43C7F}"/>
              </a:ext>
            </a:extLst>
          </p:cNvPr>
          <p:cNvSpPr/>
          <p:nvPr/>
        </p:nvSpPr>
        <p:spPr>
          <a:xfrm>
            <a:off x="1032771" y="4058704"/>
            <a:ext cx="1469802" cy="455453"/>
          </a:xfrm>
          <a:prstGeom prst="rightArrow">
            <a:avLst/>
          </a:prstGeom>
          <a:solidFill>
            <a:srgbClr val="C7DD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244C608-CFAC-41CF-A6FD-3EE2553DBBC7}"/>
              </a:ext>
            </a:extLst>
          </p:cNvPr>
          <p:cNvSpPr txBox="1"/>
          <p:nvPr/>
        </p:nvSpPr>
        <p:spPr>
          <a:xfrm>
            <a:off x="1180266" y="4093173"/>
            <a:ext cx="117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Woche 1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2566FFD0-A137-4FDF-8938-2FFC868CBA85}"/>
              </a:ext>
            </a:extLst>
          </p:cNvPr>
          <p:cNvSpPr/>
          <p:nvPr/>
        </p:nvSpPr>
        <p:spPr>
          <a:xfrm>
            <a:off x="3520644" y="3207617"/>
            <a:ext cx="1484638" cy="455453"/>
          </a:xfrm>
          <a:prstGeom prst="rightArrow">
            <a:avLst/>
          </a:prstGeom>
          <a:solidFill>
            <a:srgbClr val="F4B08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207D4448-C4FF-440D-924C-1613648AB368}"/>
              </a:ext>
            </a:extLst>
          </p:cNvPr>
          <p:cNvSpPr/>
          <p:nvPr/>
        </p:nvSpPr>
        <p:spPr>
          <a:xfrm>
            <a:off x="1029068" y="3207330"/>
            <a:ext cx="2304421" cy="455453"/>
          </a:xfrm>
          <a:prstGeom prst="rightArrow">
            <a:avLst/>
          </a:prstGeom>
          <a:solidFill>
            <a:srgbClr val="F8CB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0E72E42-6904-4DB1-B350-7E54BCED1047}"/>
              </a:ext>
            </a:extLst>
          </p:cNvPr>
          <p:cNvSpPr txBox="1"/>
          <p:nvPr/>
        </p:nvSpPr>
        <p:spPr>
          <a:xfrm>
            <a:off x="1669844" y="3242362"/>
            <a:ext cx="10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Planung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9804AC2-3E09-4DCB-8852-6AEB6BC6B23F}"/>
              </a:ext>
            </a:extLst>
          </p:cNvPr>
          <p:cNvSpPr txBox="1"/>
          <p:nvPr/>
        </p:nvSpPr>
        <p:spPr>
          <a:xfrm>
            <a:off x="3729677" y="3242362"/>
            <a:ext cx="10860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/>
              <a:t>Sprint 1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E85EA3AC-9862-48CD-B30F-876DB740CC79}"/>
              </a:ext>
            </a:extLst>
          </p:cNvPr>
          <p:cNvSpPr/>
          <p:nvPr/>
        </p:nvSpPr>
        <p:spPr>
          <a:xfrm>
            <a:off x="5838285" y="3757159"/>
            <a:ext cx="195306" cy="19530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3D940A02-4245-4540-BB48-15722D0E9896}"/>
              </a:ext>
            </a:extLst>
          </p:cNvPr>
          <p:cNvCxnSpPr>
            <a:cxnSpLocks/>
          </p:cNvCxnSpPr>
          <p:nvPr/>
        </p:nvCxnSpPr>
        <p:spPr>
          <a:xfrm flipV="1">
            <a:off x="6207125" y="3861176"/>
            <a:ext cx="2913870" cy="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9CCFF18C-DDB3-432E-A9AB-9A80A12B786A}"/>
              </a:ext>
            </a:extLst>
          </p:cNvPr>
          <p:cNvCxnSpPr>
            <a:cxnSpLocks/>
          </p:cNvCxnSpPr>
          <p:nvPr/>
        </p:nvCxnSpPr>
        <p:spPr>
          <a:xfrm>
            <a:off x="9120995" y="3861410"/>
            <a:ext cx="2211353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>
            <a:extLst>
              <a:ext uri="{FF2B5EF4-FFF2-40B4-BE49-F238E27FC236}">
                <a16:creationId xmlns:a16="http://schemas.microsoft.com/office/drawing/2014/main" id="{4D1D7687-7ACA-45D5-88B3-B64F7EADD55F}"/>
              </a:ext>
            </a:extLst>
          </p:cNvPr>
          <p:cNvSpPr/>
          <p:nvPr/>
        </p:nvSpPr>
        <p:spPr>
          <a:xfrm>
            <a:off x="11332348" y="3750815"/>
            <a:ext cx="195306" cy="19530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A4FB81A0-4FD9-4025-9E2B-371572B84CC4}"/>
              </a:ext>
            </a:extLst>
          </p:cNvPr>
          <p:cNvSpPr/>
          <p:nvPr/>
        </p:nvSpPr>
        <p:spPr>
          <a:xfrm>
            <a:off x="10506431" y="3751881"/>
            <a:ext cx="195306" cy="19530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821B56EC-7291-4B1F-B78D-E5E84D9C59B3}"/>
              </a:ext>
            </a:extLst>
          </p:cNvPr>
          <p:cNvSpPr/>
          <p:nvPr/>
        </p:nvSpPr>
        <p:spPr>
          <a:xfrm>
            <a:off x="9918521" y="4058704"/>
            <a:ext cx="1425658" cy="455453"/>
          </a:xfrm>
          <a:prstGeom prst="rightArrow">
            <a:avLst/>
          </a:prstGeom>
          <a:gradFill>
            <a:gsLst>
              <a:gs pos="0">
                <a:schemeClr val="bg1"/>
              </a:gs>
              <a:gs pos="15000">
                <a:srgbClr val="C7DDAD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81BC701-C0DA-4B88-B715-8E9F02A81E69}"/>
              </a:ext>
            </a:extLst>
          </p:cNvPr>
          <p:cNvCxnSpPr>
            <a:cxnSpLocks/>
          </p:cNvCxnSpPr>
          <p:nvPr/>
        </p:nvCxnSpPr>
        <p:spPr>
          <a:xfrm>
            <a:off x="11441836" y="3947336"/>
            <a:ext cx="0" cy="6640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feil: nach rechts 54">
            <a:extLst>
              <a:ext uri="{FF2B5EF4-FFF2-40B4-BE49-F238E27FC236}">
                <a16:creationId xmlns:a16="http://schemas.microsoft.com/office/drawing/2014/main" id="{A0A79314-E238-4463-B6CF-E9B6273B4EAF}"/>
              </a:ext>
            </a:extLst>
          </p:cNvPr>
          <p:cNvSpPr/>
          <p:nvPr/>
        </p:nvSpPr>
        <p:spPr>
          <a:xfrm>
            <a:off x="8823945" y="3207330"/>
            <a:ext cx="1652725" cy="455453"/>
          </a:xfrm>
          <a:prstGeom prst="rightArrow">
            <a:avLst/>
          </a:prstGeom>
          <a:gradFill>
            <a:gsLst>
              <a:gs pos="7000">
                <a:schemeClr val="bg1"/>
              </a:gs>
              <a:gs pos="100000">
                <a:srgbClr val="F4B084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1E022C2-AA22-48A8-BDAB-C7A96C50D492}"/>
              </a:ext>
            </a:extLst>
          </p:cNvPr>
          <p:cNvSpPr txBox="1"/>
          <p:nvPr/>
        </p:nvSpPr>
        <p:spPr>
          <a:xfrm>
            <a:off x="9120995" y="3249495"/>
            <a:ext cx="128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Sprint 16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BD0AA13-4D68-4882-B0FE-0458EC9A2DC2}"/>
              </a:ext>
            </a:extLst>
          </p:cNvPr>
          <p:cNvSpPr txBox="1"/>
          <p:nvPr/>
        </p:nvSpPr>
        <p:spPr>
          <a:xfrm>
            <a:off x="10066022" y="4101926"/>
            <a:ext cx="132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Woche 17</a:t>
            </a:r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666A574D-B1EA-45FA-BD62-6F8341C75095}"/>
              </a:ext>
            </a:extLst>
          </p:cNvPr>
          <p:cNvCxnSpPr>
            <a:cxnSpLocks/>
          </p:cNvCxnSpPr>
          <p:nvPr/>
        </p:nvCxnSpPr>
        <p:spPr>
          <a:xfrm>
            <a:off x="10604084" y="3098705"/>
            <a:ext cx="0" cy="6640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D302BDC8-2EBC-425B-B062-075D3CEAAE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90" y="1666464"/>
            <a:ext cx="767872" cy="767872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1857C331-A459-4A93-A585-D8F706C59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91" y="1666464"/>
            <a:ext cx="767872" cy="767872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FA082C68-CDDF-4E27-A2D7-A8650E44861C}"/>
              </a:ext>
            </a:extLst>
          </p:cNvPr>
          <p:cNvSpPr txBox="1"/>
          <p:nvPr/>
        </p:nvSpPr>
        <p:spPr>
          <a:xfrm>
            <a:off x="9571150" y="2424494"/>
            <a:ext cx="185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Sprint-</a:t>
            </a:r>
            <a:r>
              <a:rPr lang="de-DE" err="1"/>
              <a:t>Planning</a:t>
            </a:r>
            <a:endParaRPr lang="de-DE"/>
          </a:p>
          <a:p>
            <a:pPr algn="ctr"/>
            <a:r>
              <a:rPr lang="de-DE"/>
              <a:t>Montag</a:t>
            </a: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82784852-A5A4-4719-B260-CA16DD722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880" y="1656622"/>
            <a:ext cx="767872" cy="767872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EE64E425-152E-4891-9DCF-0440D671CA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038" y="5225235"/>
            <a:ext cx="767872" cy="767872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55E8140C-7E2B-4D5E-8F9E-31D394EBC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6" y="5096638"/>
            <a:ext cx="812145" cy="812145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B22E2AA9-AF28-48C0-B3B9-CCBAD4E4AB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37" y="4867165"/>
            <a:ext cx="863557" cy="863557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344221D2-B9BF-4788-BC39-32B17C32E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71" y="4847613"/>
            <a:ext cx="863351" cy="863351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861923B1-EB15-4C9F-A5CD-D2D3BACBF0B9}"/>
              </a:ext>
            </a:extLst>
          </p:cNvPr>
          <p:cNvSpPr/>
          <p:nvPr/>
        </p:nvSpPr>
        <p:spPr>
          <a:xfrm>
            <a:off x="2697728" y="4065374"/>
            <a:ext cx="1469802" cy="455453"/>
          </a:xfrm>
          <a:prstGeom prst="rightArrow">
            <a:avLst/>
          </a:prstGeom>
          <a:solidFill>
            <a:srgbClr val="C7DD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3BC8FD-F746-456B-8C71-0DC64B124C0A}"/>
              </a:ext>
            </a:extLst>
          </p:cNvPr>
          <p:cNvSpPr txBox="1"/>
          <p:nvPr/>
        </p:nvSpPr>
        <p:spPr>
          <a:xfrm>
            <a:off x="2845223" y="4099843"/>
            <a:ext cx="117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Woche 2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1139FC25-7157-4B3B-BE32-5A1E3366E005}"/>
              </a:ext>
            </a:extLst>
          </p:cNvPr>
          <p:cNvSpPr/>
          <p:nvPr/>
        </p:nvSpPr>
        <p:spPr>
          <a:xfrm>
            <a:off x="4365429" y="4065374"/>
            <a:ext cx="1469802" cy="455453"/>
          </a:xfrm>
          <a:prstGeom prst="rightArrow">
            <a:avLst/>
          </a:prstGeom>
          <a:solidFill>
            <a:srgbClr val="C7DD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75BF31-29FE-40CC-A4CB-950B3FD89B1E}"/>
              </a:ext>
            </a:extLst>
          </p:cNvPr>
          <p:cNvSpPr txBox="1"/>
          <p:nvPr/>
        </p:nvSpPr>
        <p:spPr>
          <a:xfrm>
            <a:off x="4512924" y="4099843"/>
            <a:ext cx="117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Woche 3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8900691-F463-4762-A9EE-C988E8BC72DF}"/>
              </a:ext>
            </a:extLst>
          </p:cNvPr>
          <p:cNvSpPr/>
          <p:nvPr/>
        </p:nvSpPr>
        <p:spPr>
          <a:xfrm>
            <a:off x="5199552" y="3192855"/>
            <a:ext cx="1484638" cy="455453"/>
          </a:xfrm>
          <a:prstGeom prst="rightArrow">
            <a:avLst/>
          </a:prstGeom>
          <a:gradFill flip="none" rotWithShape="1">
            <a:gsLst>
              <a:gs pos="62000">
                <a:srgbClr val="F8CEB2"/>
              </a:gs>
              <a:gs pos="0">
                <a:srgbClr val="F4B084"/>
              </a:gs>
              <a:gs pos="100000">
                <a:srgbClr val="FDEFE7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B9BA46-A1C8-4C31-A84D-921916DD0C30}"/>
              </a:ext>
            </a:extLst>
          </p:cNvPr>
          <p:cNvSpPr txBox="1"/>
          <p:nvPr/>
        </p:nvSpPr>
        <p:spPr>
          <a:xfrm>
            <a:off x="5408585" y="3227600"/>
            <a:ext cx="10860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/>
              <a:t>Sprint 2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46D5788A-1B94-4A9D-A4F1-E624F9944818}"/>
              </a:ext>
            </a:extLst>
          </p:cNvPr>
          <p:cNvSpPr/>
          <p:nvPr/>
        </p:nvSpPr>
        <p:spPr>
          <a:xfrm>
            <a:off x="9685322" y="3756716"/>
            <a:ext cx="195306" cy="19530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E8B4D094-CA78-42D4-99D4-C8BF2F15AE0C}"/>
              </a:ext>
            </a:extLst>
          </p:cNvPr>
          <p:cNvCxnSpPr>
            <a:cxnSpLocks/>
          </p:cNvCxnSpPr>
          <p:nvPr/>
        </p:nvCxnSpPr>
        <p:spPr>
          <a:xfrm>
            <a:off x="9782975" y="3941784"/>
            <a:ext cx="0" cy="6640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49483E45-30DC-4F84-9295-EFE0FFAE8B48}"/>
              </a:ext>
            </a:extLst>
          </p:cNvPr>
          <p:cNvSpPr txBox="1"/>
          <p:nvPr/>
        </p:nvSpPr>
        <p:spPr>
          <a:xfrm>
            <a:off x="8855258" y="4639295"/>
            <a:ext cx="185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Abschluss-präsentation</a:t>
            </a:r>
          </a:p>
        </p:txBody>
      </p:sp>
    </p:spTree>
    <p:extLst>
      <p:ext uri="{BB962C8B-B14F-4D97-AF65-F5344CB8AC3E}">
        <p14:creationId xmlns:p14="http://schemas.microsoft.com/office/powerpoint/2010/main" val="193894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D54A0A3-B551-49F3-A6B6-B0BB146B92E2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4267A6-5625-43C6-86EA-BF3184977317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AFF00-7BAB-4344-90F1-B1EF9017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- Typen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46817C9-2945-4C22-8340-BD5826F80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31" y="1536154"/>
            <a:ext cx="8186738" cy="462803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CA132A0-493E-4A2D-A7FB-3D002ADD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50</a:t>
            </a:fld>
            <a:endParaRPr lang="LID4096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747A490-7681-458B-BE46-395145EAD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2" y="1920630"/>
            <a:ext cx="4010025" cy="35814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A2CA2F-3143-45AD-8111-F3D82DA08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23" y="1455949"/>
            <a:ext cx="4153773" cy="453217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EA31766A-6B65-44D5-9634-3C37978695A0}"/>
              </a:ext>
            </a:extLst>
          </p:cNvPr>
          <p:cNvSpPr/>
          <p:nvPr/>
        </p:nvSpPr>
        <p:spPr>
          <a:xfrm>
            <a:off x="5495875" y="3517070"/>
            <a:ext cx="1122028" cy="666197"/>
          </a:xfrm>
          <a:prstGeom prst="rightArrow">
            <a:avLst/>
          </a:prstGeom>
          <a:solidFill>
            <a:srgbClr val="2E97C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C91189-CBD2-4385-A373-2435003AB0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20978" r="4013" b="56466"/>
          <a:stretch/>
        </p:blipFill>
        <p:spPr>
          <a:xfrm>
            <a:off x="1191894" y="2406719"/>
            <a:ext cx="3765118" cy="1022281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5E492F90-9962-40BE-B6B7-7AB5E9008C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" t="70752" r="4002" b="6691"/>
          <a:stretch/>
        </p:blipFill>
        <p:spPr>
          <a:xfrm>
            <a:off x="1191893" y="4662558"/>
            <a:ext cx="3765119" cy="1022282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3882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9EAC2B6-C865-48E1-96E1-5CE53D77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31" y="1536154"/>
            <a:ext cx="8186738" cy="462803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4D54A0A3-B551-49F3-A6B6-B0BB146B92E2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4267A6-5625-43C6-86EA-BF3184977317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AFF00-7BAB-4344-90F1-B1EF9017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- Typen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46817C9-2945-4C22-8340-BD5826F801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t="82885" r="44997" b="2708"/>
          <a:stretch/>
        </p:blipFill>
        <p:spPr>
          <a:xfrm>
            <a:off x="2524125" y="5372101"/>
            <a:ext cx="3981450" cy="666750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6C191AA-84B5-4FA9-9DA4-DDA534349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5200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D54A0A3-B551-49F3-A6B6-B0BB146B92E2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4267A6-5625-43C6-86EA-BF3184977317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AFF00-7BAB-4344-90F1-B1EF9017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- Typen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46817C9-2945-4C22-8340-BD5826F80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31" y="1536154"/>
            <a:ext cx="8186738" cy="462803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93FB17-6874-4CC7-9AB0-296AEEB7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2003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DF0CEA63-02DA-4AC3-A57F-8A998B1A6E1B}"/>
              </a:ext>
            </a:extLst>
          </p:cNvPr>
          <p:cNvSpPr/>
          <p:nvPr/>
        </p:nvSpPr>
        <p:spPr>
          <a:xfrm>
            <a:off x="9873928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AAD9928-83B4-4BBA-92A5-8B69D444EC28}"/>
              </a:ext>
            </a:extLst>
          </p:cNvPr>
          <p:cNvSpPr/>
          <p:nvPr/>
        </p:nvSpPr>
        <p:spPr>
          <a:xfrm>
            <a:off x="-1" y="693815"/>
            <a:ext cx="1018222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DDAF4A-04AD-4E2A-BFF2-89F4CDF3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– Datenzugriff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27F5AB-E03B-4DA7-9060-74B6CC8CB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37" y="2076527"/>
            <a:ext cx="3514725" cy="359092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866DA3B-4491-42B8-8269-344AF01B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2352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228721AB-F44B-4E71-8207-744BC27F9D40}"/>
              </a:ext>
            </a:extLst>
          </p:cNvPr>
          <p:cNvSpPr/>
          <p:nvPr/>
        </p:nvSpPr>
        <p:spPr>
          <a:xfrm>
            <a:off x="9873928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D92904-A716-4164-9114-36DD5A6DB953}"/>
              </a:ext>
            </a:extLst>
          </p:cNvPr>
          <p:cNvSpPr/>
          <p:nvPr/>
        </p:nvSpPr>
        <p:spPr>
          <a:xfrm>
            <a:off x="-1" y="693815"/>
            <a:ext cx="1018222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DDAF4A-04AD-4E2A-BFF2-89F4CDF3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– Datenzugriff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27F5AB-E03B-4DA7-9060-74B6CC8CB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37" y="2076527"/>
            <a:ext cx="3514725" cy="359092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E4EBB45-F146-47A5-AAD5-B763F3C7FD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20571" r="2661" b="51395"/>
          <a:stretch/>
        </p:blipFill>
        <p:spPr>
          <a:xfrm>
            <a:off x="4538444" y="2815232"/>
            <a:ext cx="3221373" cy="1006679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Grafik 6" descr="Platte">
            <a:extLst>
              <a:ext uri="{FF2B5EF4-FFF2-40B4-BE49-F238E27FC236}">
                <a16:creationId xmlns:a16="http://schemas.microsoft.com/office/drawing/2014/main" id="{2B6530F3-76A5-48C9-B70A-C5479371C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7048" y="2195146"/>
            <a:ext cx="1240172" cy="124017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D352C9-0EEB-4467-9082-C04016587148}"/>
              </a:ext>
            </a:extLst>
          </p:cNvPr>
          <p:cNvSpPr txBox="1"/>
          <p:nvPr/>
        </p:nvSpPr>
        <p:spPr>
          <a:xfrm>
            <a:off x="8332375" y="3278491"/>
            <a:ext cx="80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Daten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2A33E93-D0D0-4B6B-9784-F20F5E5F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9240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44E6568F-B6C2-4460-97E8-B70DADCE578F}"/>
              </a:ext>
            </a:extLst>
          </p:cNvPr>
          <p:cNvSpPr/>
          <p:nvPr/>
        </p:nvSpPr>
        <p:spPr>
          <a:xfrm>
            <a:off x="9873928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820F9C-1A43-4886-8134-ABCA0A69A5CE}"/>
              </a:ext>
            </a:extLst>
          </p:cNvPr>
          <p:cNvSpPr/>
          <p:nvPr/>
        </p:nvSpPr>
        <p:spPr>
          <a:xfrm>
            <a:off x="-1" y="693815"/>
            <a:ext cx="1018222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DDAF4A-04AD-4E2A-BFF2-89F4CDF3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– Datenzugriff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27F5AB-E03B-4DA7-9060-74B6CC8CB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37" y="2076527"/>
            <a:ext cx="3514725" cy="359092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EAF2768-554A-4DDD-8B3D-008E4D3B71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" t="50709" r="3855" b="19155"/>
          <a:stretch/>
        </p:blipFill>
        <p:spPr>
          <a:xfrm>
            <a:off x="4588779" y="3897412"/>
            <a:ext cx="3129094" cy="1082179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7A0E09-AB67-4829-A77F-C160CC169C63}"/>
              </a:ext>
            </a:extLst>
          </p:cNvPr>
          <p:cNvSpPr txBox="1"/>
          <p:nvPr/>
        </p:nvSpPr>
        <p:spPr>
          <a:xfrm>
            <a:off x="8026572" y="4889179"/>
            <a:ext cx="1394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Speicherort</a:t>
            </a:r>
          </a:p>
        </p:txBody>
      </p:sp>
      <p:pic>
        <p:nvPicPr>
          <p:cNvPr id="12" name="Grafik 11" descr="Herunterladen">
            <a:extLst>
              <a:ext uri="{FF2B5EF4-FFF2-40B4-BE49-F238E27FC236}">
                <a16:creationId xmlns:a16="http://schemas.microsoft.com/office/drawing/2014/main" id="{2C241B09-5061-49A2-93FE-209882B47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3504" y="3849062"/>
            <a:ext cx="1240172" cy="1240172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3CDCE44-5430-44CD-8EA1-43C009BA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34012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788C693A-4056-4682-8BAC-47E0AEA717ED}"/>
              </a:ext>
            </a:extLst>
          </p:cNvPr>
          <p:cNvSpPr/>
          <p:nvPr/>
        </p:nvSpPr>
        <p:spPr>
          <a:xfrm>
            <a:off x="9873928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B08193-90B6-4C80-95B6-EC35B96D0D2A}"/>
              </a:ext>
            </a:extLst>
          </p:cNvPr>
          <p:cNvSpPr/>
          <p:nvPr/>
        </p:nvSpPr>
        <p:spPr>
          <a:xfrm>
            <a:off x="-1" y="693815"/>
            <a:ext cx="1018222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DDAF4A-04AD-4E2A-BFF2-89F4CDF3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Themen-Konfiguration – Datenzugriff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27F5AB-E03B-4DA7-9060-74B6CC8CB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37" y="2076527"/>
            <a:ext cx="3514725" cy="359092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57742E1-894E-4DC1-9EC6-4BF6E35574ED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5327009" y="3454321"/>
            <a:ext cx="768991" cy="867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4E36684-5A32-46A7-B16C-DEF3899D3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2" t="60520" r="1945" b="29434"/>
          <a:stretch/>
        </p:blipFill>
        <p:spPr>
          <a:xfrm>
            <a:off x="3804756" y="3015766"/>
            <a:ext cx="4582487" cy="567859"/>
          </a:xfrm>
          <a:prstGeom prst="roundRect">
            <a:avLst/>
          </a:prstGeom>
          <a:ln w="57150">
            <a:solidFill>
              <a:srgbClr val="2E97C5"/>
            </a:solidFill>
          </a:ln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C238CD9-8B84-4789-B689-7A8A9270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6814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60CB041-2209-4FC5-ADA9-75EAA7E687F4}"/>
              </a:ext>
            </a:extLst>
          </p:cNvPr>
          <p:cNvSpPr/>
          <p:nvPr/>
        </p:nvSpPr>
        <p:spPr>
          <a:xfrm>
            <a:off x="9873928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6BF3701-7318-4C54-A393-CBB73ACF99FA}"/>
              </a:ext>
            </a:extLst>
          </p:cNvPr>
          <p:cNvSpPr/>
          <p:nvPr/>
        </p:nvSpPr>
        <p:spPr>
          <a:xfrm>
            <a:off x="-1" y="693815"/>
            <a:ext cx="1018222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149B82-B6EC-495A-A373-6D8B4DB5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Themen-Konfiguration – Datenzugriff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6B09A7-BF57-41BE-87F2-FDD2E04F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47" y="2128119"/>
            <a:ext cx="3190449" cy="371475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DA89EC-863B-48C0-A4D6-45EF151FD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03" y="3589495"/>
            <a:ext cx="3044250" cy="3960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43A062-38E0-4119-9698-D9C50F3F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64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6B09A7-BF57-41BE-87F2-FDD2E04F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47" y="2128119"/>
            <a:ext cx="3190449" cy="371475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DA89EC-863B-48C0-A4D6-45EF151FDD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03" y="3589495"/>
            <a:ext cx="3044250" cy="3960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9A7DBAA9-F4FA-4BEA-8593-11DFF6860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" t="8205" r="2189" b="8718"/>
          <a:stretch/>
        </p:blipFill>
        <p:spPr>
          <a:xfrm>
            <a:off x="2486025" y="2432922"/>
            <a:ext cx="2905125" cy="3086100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B462613-B0FB-4DCD-91B9-DAEA1A034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" t="10824" r="70158" b="10825"/>
          <a:stretch/>
        </p:blipFill>
        <p:spPr>
          <a:xfrm>
            <a:off x="7033188" y="3632356"/>
            <a:ext cx="752475" cy="310277"/>
          </a:xfrm>
          <a:prstGeom prst="round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879112E7-F550-4B00-96C1-FEECC64534FD}"/>
              </a:ext>
            </a:extLst>
          </p:cNvPr>
          <p:cNvSpPr/>
          <p:nvPr/>
        </p:nvSpPr>
        <p:spPr>
          <a:xfrm>
            <a:off x="9873928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5E1FA9-10A0-4E2D-A17B-6070B327178A}"/>
              </a:ext>
            </a:extLst>
          </p:cNvPr>
          <p:cNvSpPr/>
          <p:nvPr/>
        </p:nvSpPr>
        <p:spPr>
          <a:xfrm>
            <a:off x="-1" y="693815"/>
            <a:ext cx="1018222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D60D595-EAE1-434E-A4F8-5B40C33F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/>
          <a:lstStyle/>
          <a:p>
            <a:r>
              <a:rPr lang="de-DE"/>
              <a:t>Themen-Konfiguration – Datenzugriff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C220F35D-883F-45D8-86E0-26D6718B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3323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6B09A7-BF57-41BE-87F2-FDD2E04F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47" y="2128119"/>
            <a:ext cx="3190449" cy="371475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DA89EC-863B-48C0-A4D6-45EF151FDD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03" y="3589495"/>
            <a:ext cx="3044250" cy="3960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9A7DBAA9-F4FA-4BEA-8593-11DFF6860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2" t="20964" b="31957"/>
          <a:stretch/>
        </p:blipFill>
        <p:spPr>
          <a:xfrm>
            <a:off x="2805344" y="2906859"/>
            <a:ext cx="2655652" cy="1748901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B462613-B0FB-4DCD-91B9-DAEA1A034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7" t="5029" r="58321" b="19014"/>
          <a:stretch/>
        </p:blipFill>
        <p:spPr>
          <a:xfrm>
            <a:off x="7917628" y="3609412"/>
            <a:ext cx="228398" cy="300780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C0D05F3-BF97-43F4-92A2-5B60C47D3A1C}"/>
              </a:ext>
            </a:extLst>
          </p:cNvPr>
          <p:cNvSpPr/>
          <p:nvPr/>
        </p:nvSpPr>
        <p:spPr>
          <a:xfrm>
            <a:off x="9873928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0193AA9-1D92-4E2F-BBDF-36F9C2090E48}"/>
              </a:ext>
            </a:extLst>
          </p:cNvPr>
          <p:cNvSpPr/>
          <p:nvPr/>
        </p:nvSpPr>
        <p:spPr>
          <a:xfrm>
            <a:off x="-1" y="693815"/>
            <a:ext cx="1018222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AA4508C-7CF2-4A85-8C43-B5353F92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/>
          <a:lstStyle/>
          <a:p>
            <a:r>
              <a:rPr lang="de-DE"/>
              <a:t>Themen-Konfiguration – Datenzugriff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FB515F1-1EE8-4A9F-B12F-1FF8511F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150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A7FF49B1-6E0E-42D8-8C88-B0F1AA822D19}"/>
              </a:ext>
            </a:extLst>
          </p:cNvPr>
          <p:cNvSpPr/>
          <p:nvPr/>
        </p:nvSpPr>
        <p:spPr>
          <a:xfrm>
            <a:off x="7994009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9385C5-4C8A-4F5F-A914-307B169A5FC2}"/>
              </a:ext>
            </a:extLst>
          </p:cNvPr>
          <p:cNvSpPr/>
          <p:nvPr/>
        </p:nvSpPr>
        <p:spPr>
          <a:xfrm>
            <a:off x="0" y="704675"/>
            <a:ext cx="830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4AF2A3-7274-4066-B012-410AF6E3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Projektverwaltung mit GitHub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1AAD8E-09C5-4312-890A-A92E441C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6</a:t>
            </a:fld>
            <a:endParaRPr lang="LID4096"/>
          </a:p>
        </p:txBody>
      </p:sp>
      <p:pic>
        <p:nvPicPr>
          <p:cNvPr id="22" name="Grafik 2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C4EDDDD-7DDC-41B0-B2BD-5BB15A60A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7" r="8301"/>
          <a:stretch/>
        </p:blipFill>
        <p:spPr>
          <a:xfrm>
            <a:off x="602246" y="2514600"/>
            <a:ext cx="5945642" cy="262053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8321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6B09A7-BF57-41BE-87F2-FDD2E04F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47" y="2128119"/>
            <a:ext cx="3190449" cy="371475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DA89EC-863B-48C0-A4D6-45EF151FDD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03" y="3589495"/>
            <a:ext cx="3044250" cy="3960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9A7DBAA9-F4FA-4BEA-8593-11DFF6860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8" t="31539" b="55616"/>
          <a:stretch/>
        </p:blipFill>
        <p:spPr>
          <a:xfrm>
            <a:off x="3133817" y="3299696"/>
            <a:ext cx="2327179" cy="477175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B462613-B0FB-4DCD-91B9-DAEA1A034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5" t="7184" r="2400" b="17787"/>
          <a:stretch/>
        </p:blipFill>
        <p:spPr>
          <a:xfrm>
            <a:off x="8273143" y="3617943"/>
            <a:ext cx="1575227" cy="297116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5EB60DAC-5433-489F-98E8-5DACA574D72E}"/>
              </a:ext>
            </a:extLst>
          </p:cNvPr>
          <p:cNvSpPr/>
          <p:nvPr/>
        </p:nvSpPr>
        <p:spPr>
          <a:xfrm>
            <a:off x="9873928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FAC0273-401B-429F-AC8A-69468657FDCA}"/>
              </a:ext>
            </a:extLst>
          </p:cNvPr>
          <p:cNvSpPr/>
          <p:nvPr/>
        </p:nvSpPr>
        <p:spPr>
          <a:xfrm>
            <a:off x="-1" y="693815"/>
            <a:ext cx="10182225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F620635-1966-4406-8F3C-9B970C37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/>
          <a:lstStyle/>
          <a:p>
            <a:r>
              <a:rPr lang="de-DE"/>
              <a:t>Themen-Konfiguration – Datenzugriff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DBC7182-8BF2-49A0-A107-1F06D72F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0537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F853465E-653C-4CD1-965B-E05736E2E9CC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304B2D-26D9-4005-8C08-42CF901DEF0B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F1E7D9-568C-4642-956F-0B75D4DC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Themen-Konfiguration - Aufbau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0A6E34B-153B-4FD7-933F-CFF9A04F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8" y="1922632"/>
            <a:ext cx="5405681" cy="387726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E3E3575-E493-4F05-8333-09255299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61</a:t>
            </a:fld>
            <a:endParaRPr lang="LID4096"/>
          </a:p>
        </p:txBody>
      </p:sp>
      <p:pic>
        <p:nvPicPr>
          <p:cNvPr id="11" name="Grafik 10" descr="Ein Bild, das grün enthält.&#10;&#10;Automatisch generierte Beschreibung">
            <a:extLst>
              <a:ext uri="{FF2B5EF4-FFF2-40B4-BE49-F238E27FC236}">
                <a16:creationId xmlns:a16="http://schemas.microsoft.com/office/drawing/2014/main" id="{1EBE2FA4-5B35-464E-BF6A-E1309EB06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3060" r="18461" b="24832"/>
          <a:stretch/>
        </p:blipFill>
        <p:spPr>
          <a:xfrm>
            <a:off x="6096000" y="2106475"/>
            <a:ext cx="5588321" cy="35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51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F853465E-653C-4CD1-965B-E05736E2E9CC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304B2D-26D9-4005-8C08-42CF901DEF0B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F1E7D9-568C-4642-956F-0B75D4DC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Themen-Konfiguration - Aufbau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0A6E34B-153B-4FD7-933F-CFF9A04F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8" y="1922632"/>
            <a:ext cx="5405681" cy="387726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E3E3575-E493-4F05-8333-09255299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62</a:t>
            </a:fld>
            <a:endParaRPr lang="LID4096"/>
          </a:p>
        </p:txBody>
      </p:sp>
      <p:pic>
        <p:nvPicPr>
          <p:cNvPr id="11" name="Grafik 10" descr="Ein Bild, das grün enthält.&#10;&#10;Automatisch generierte Beschreibung">
            <a:extLst>
              <a:ext uri="{FF2B5EF4-FFF2-40B4-BE49-F238E27FC236}">
                <a16:creationId xmlns:a16="http://schemas.microsoft.com/office/drawing/2014/main" id="{1EBE2FA4-5B35-464E-BF6A-E1309EB06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3060" r="18461" b="24832"/>
          <a:stretch/>
        </p:blipFill>
        <p:spPr>
          <a:xfrm>
            <a:off x="6096000" y="2106475"/>
            <a:ext cx="5588321" cy="3509574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94B0369-6965-4B3D-BC5E-7FF014B9422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811604" y="4242649"/>
            <a:ext cx="2126675" cy="877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CA97329-5CE4-4546-B04A-D563FC9C4D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78054" r="5659" b="13009"/>
          <a:stretch/>
        </p:blipFill>
        <p:spPr>
          <a:xfrm>
            <a:off x="2691357" y="3766521"/>
            <a:ext cx="6493844" cy="476128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21819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F853465E-653C-4CD1-965B-E05736E2E9CC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304B2D-26D9-4005-8C08-42CF901DEF0B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F1E7D9-568C-4642-956F-0B75D4DC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Themen-Konfiguration - Aufbau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0A6E34B-153B-4FD7-933F-CFF9A04F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8" y="1922632"/>
            <a:ext cx="5405681" cy="387726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E3E3575-E493-4F05-8333-09255299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63</a:t>
            </a:fld>
            <a:endParaRPr lang="LID4096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7A26680-9146-488A-A991-ABA5FF53486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811604" y="4242649"/>
            <a:ext cx="2126675" cy="877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grün enthält.&#10;&#10;Automatisch generierte Beschreibung">
            <a:extLst>
              <a:ext uri="{FF2B5EF4-FFF2-40B4-BE49-F238E27FC236}">
                <a16:creationId xmlns:a16="http://schemas.microsoft.com/office/drawing/2014/main" id="{D6B2DC9F-4684-4721-AAB3-4D6E7DF9B6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3060" r="18461" b="24832"/>
          <a:stretch/>
        </p:blipFill>
        <p:spPr>
          <a:xfrm>
            <a:off x="6096000" y="2106475"/>
            <a:ext cx="5588321" cy="3509574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2240617-550C-4824-A39C-1E6175A21E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78054" r="5659" b="13009"/>
          <a:stretch/>
        </p:blipFill>
        <p:spPr>
          <a:xfrm>
            <a:off x="2691357" y="3766521"/>
            <a:ext cx="6493844" cy="476128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  <p:pic>
        <p:nvPicPr>
          <p:cNvPr id="22" name="Grafik 21" descr="Ein Bild, das grün enthält.&#10;&#10;Automatisch generierte Beschreibung">
            <a:extLst>
              <a:ext uri="{FF2B5EF4-FFF2-40B4-BE49-F238E27FC236}">
                <a16:creationId xmlns:a16="http://schemas.microsoft.com/office/drawing/2014/main" id="{EFFD2A70-6643-4EB8-AEFA-B1F5960E4D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5" t="3059" r="30021" b="82474"/>
          <a:stretch/>
        </p:blipFill>
        <p:spPr>
          <a:xfrm>
            <a:off x="7228573" y="2106475"/>
            <a:ext cx="3455469" cy="704102"/>
          </a:xfrm>
          <a:prstGeom prst="roundRect">
            <a:avLst/>
          </a:prstGeom>
          <a:ln w="38100">
            <a:solidFill>
              <a:srgbClr val="2E97C5"/>
            </a:solidFill>
          </a:ln>
        </p:spPr>
      </p:pic>
    </p:spTree>
    <p:extLst>
      <p:ext uri="{BB962C8B-B14F-4D97-AF65-F5344CB8AC3E}">
        <p14:creationId xmlns:p14="http://schemas.microsoft.com/office/powerpoint/2010/main" val="3507689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D2A614C7-2181-46DE-8120-D73A59787AAA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42EEE94-DE37-4A33-B886-834D70E46E63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0A937E-15C4-4EC7-97DD-08FF9EEE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Themen-Konfiguration - Format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0F51845-662E-4045-BC8A-6D5FDB65C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3820319"/>
            <a:ext cx="3276600" cy="400050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FC2179-319E-4E6B-855D-99B122A51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8" y="2299459"/>
            <a:ext cx="10382884" cy="318316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B2528F-FFA7-4945-9C65-B40CC3FE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64</a:t>
            </a:fld>
            <a:endParaRPr lang="LID4096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7C53394-D819-495C-808D-2A1B60DE214D}"/>
              </a:ext>
            </a:extLst>
          </p:cNvPr>
          <p:cNvSpPr/>
          <p:nvPr/>
        </p:nvSpPr>
        <p:spPr>
          <a:xfrm>
            <a:off x="8115208" y="2587307"/>
            <a:ext cx="2791326" cy="1223387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chemeClr val="tx1"/>
                </a:solidFill>
              </a:rPr>
              <a:t>String Formatieren</a:t>
            </a:r>
          </a:p>
        </p:txBody>
      </p:sp>
    </p:spTree>
    <p:extLst>
      <p:ext uri="{BB962C8B-B14F-4D97-AF65-F5344CB8AC3E}">
        <p14:creationId xmlns:p14="http://schemas.microsoft.com/office/powerpoint/2010/main" val="506395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C64BF19-A260-49E2-A312-A4BA002D1C57}"/>
              </a:ext>
            </a:extLst>
          </p:cNvPr>
          <p:cNvSpPr/>
          <p:nvPr/>
        </p:nvSpPr>
        <p:spPr>
          <a:xfrm>
            <a:off x="8378504" y="692933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CEDA6C4-0BA5-49EF-984B-1ADCE0267052}"/>
              </a:ext>
            </a:extLst>
          </p:cNvPr>
          <p:cNvSpPr/>
          <p:nvPr/>
        </p:nvSpPr>
        <p:spPr>
          <a:xfrm>
            <a:off x="0" y="693815"/>
            <a:ext cx="86868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0A937E-15C4-4EC7-97DD-08FF9EEE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Themen-Konfiguration - Format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0F51845-662E-4045-BC8A-6D5FDB65C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3820319"/>
            <a:ext cx="3276600" cy="400050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FC2179-319E-4E6B-855D-99B122A51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8" y="2299459"/>
            <a:ext cx="10382884" cy="318316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410CAA2-124D-444D-8E67-F4819141934D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848837" y="3961761"/>
            <a:ext cx="1247163" cy="10395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61398A23-5CA7-4C39-BC9F-425279C745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6" t="84417" r="828" b="-1"/>
          <a:stretch/>
        </p:blipFill>
        <p:spPr>
          <a:xfrm>
            <a:off x="1660670" y="3595026"/>
            <a:ext cx="8870660" cy="496039"/>
          </a:xfrm>
          <a:prstGeom prst="roundRect">
            <a:avLst/>
          </a:prstGeom>
          <a:ln w="38100">
            <a:solidFill>
              <a:srgbClr val="2E97C5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7CC8FDB-7BB1-4E58-AEEC-A4B35C1A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8775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88BC5286-C9CF-401E-9E43-7D7ABB653E34}"/>
              </a:ext>
            </a:extLst>
          </p:cNvPr>
          <p:cNvSpPr/>
          <p:nvPr/>
        </p:nvSpPr>
        <p:spPr>
          <a:xfrm>
            <a:off x="10102530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6511D78-0824-44C3-BE7A-E69CBF283D87}"/>
              </a:ext>
            </a:extLst>
          </p:cNvPr>
          <p:cNvSpPr/>
          <p:nvPr/>
        </p:nvSpPr>
        <p:spPr>
          <a:xfrm>
            <a:off x="0" y="693815"/>
            <a:ext cx="1041082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17F8B7-7024-4A20-832D-CBC364EA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Themen-Konfiguration - Datenstruktur</a:t>
            </a:r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5CFFEA9-FE6F-44EA-8672-A8D255B9B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89" y="2533105"/>
            <a:ext cx="9338814" cy="3024000"/>
          </a:xfrm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E71576-E1D6-4A9B-AAA3-F9A080F0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66</a:t>
            </a:fld>
            <a:endParaRPr lang="LID4096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3256821-D1CB-4FC5-8710-44C61CD1C908}"/>
              </a:ext>
            </a:extLst>
          </p:cNvPr>
          <p:cNvSpPr/>
          <p:nvPr/>
        </p:nvSpPr>
        <p:spPr>
          <a:xfrm>
            <a:off x="1426489" y="4415029"/>
            <a:ext cx="9338814" cy="515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57BEAB8-C658-4245-AD56-BFC61FF815BF}"/>
              </a:ext>
            </a:extLst>
          </p:cNvPr>
          <p:cNvSpPr/>
          <p:nvPr/>
        </p:nvSpPr>
        <p:spPr>
          <a:xfrm>
            <a:off x="7190874" y="4652630"/>
            <a:ext cx="2791326" cy="1223387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chemeClr val="tx1"/>
                </a:solidFill>
              </a:rPr>
              <a:t>Daten abrufen</a:t>
            </a:r>
          </a:p>
        </p:txBody>
      </p:sp>
    </p:spTree>
    <p:extLst>
      <p:ext uri="{BB962C8B-B14F-4D97-AF65-F5344CB8AC3E}">
        <p14:creationId xmlns:p14="http://schemas.microsoft.com/office/powerpoint/2010/main" val="34711041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43F909F1-2BF8-4077-92BA-7AEE15FB5613}"/>
              </a:ext>
            </a:extLst>
          </p:cNvPr>
          <p:cNvSpPr/>
          <p:nvPr/>
        </p:nvSpPr>
        <p:spPr>
          <a:xfrm>
            <a:off x="10102530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CFF2400-86AD-42B7-A9B7-5BEF7F5D7DFC}"/>
              </a:ext>
            </a:extLst>
          </p:cNvPr>
          <p:cNvSpPr/>
          <p:nvPr/>
        </p:nvSpPr>
        <p:spPr>
          <a:xfrm>
            <a:off x="0" y="693815"/>
            <a:ext cx="1041082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1DE98D-C5A1-4811-A2B5-4DEA9679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Themen-Konfiguration - Erweiterungen</a:t>
            </a:r>
          </a:p>
        </p:txBody>
      </p:sp>
      <p:pic>
        <p:nvPicPr>
          <p:cNvPr id="9" name="Grafik 8" descr="Ein Bild, das Uhr enthält.&#10;&#10;Automatisch generierte Beschreibung">
            <a:extLst>
              <a:ext uri="{FF2B5EF4-FFF2-40B4-BE49-F238E27FC236}">
                <a16:creationId xmlns:a16="http://schemas.microsoft.com/office/drawing/2014/main" id="{49796412-3310-4376-A4FE-29736ABC8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17" y="2562836"/>
            <a:ext cx="1732328" cy="173232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B41D8C9-067B-4669-9521-935B77C42DE4}"/>
              </a:ext>
            </a:extLst>
          </p:cNvPr>
          <p:cNvSpPr txBox="1"/>
          <p:nvPr/>
        </p:nvSpPr>
        <p:spPr>
          <a:xfrm>
            <a:off x="2066001" y="4612422"/>
            <a:ext cx="3497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Erweiterung der Typen</a:t>
            </a:r>
            <a:endParaRPr lang="en-US" sz="2800"/>
          </a:p>
          <a:p>
            <a:r>
              <a:rPr lang="de-DE" sz="2800"/>
              <a:t>mit Python Modulen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78CC92-6C6D-4DD9-8E54-4EED455ED0C5}"/>
              </a:ext>
            </a:extLst>
          </p:cNvPr>
          <p:cNvSpPr txBox="1"/>
          <p:nvPr/>
        </p:nvSpPr>
        <p:spPr>
          <a:xfrm>
            <a:off x="6863332" y="4612422"/>
            <a:ext cx="3782297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2800"/>
              <a:t>Grafische Oberfläche für die JSON-Datei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0EE697F-7F9A-425F-A640-22C831BDF874}"/>
              </a:ext>
            </a:extLst>
          </p:cNvPr>
          <p:cNvSpPr txBox="1"/>
          <p:nvPr/>
        </p:nvSpPr>
        <p:spPr>
          <a:xfrm>
            <a:off x="2487569" y="4344443"/>
            <a:ext cx="26544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https://de.wikipedia.org/wiki/Datei:Python-logo-notext.svg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C495D1-2EC2-46C9-8AD4-1192125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67</a:t>
            </a:fld>
            <a:endParaRPr lang="LID4096"/>
          </a:p>
        </p:txBody>
      </p:sp>
      <p:pic>
        <p:nvPicPr>
          <p:cNvPr id="13" name="Grafik 12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8D9B04A3-E8E0-45F7-B0B8-8EFE2BDE4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0" y="1933203"/>
            <a:ext cx="4830298" cy="2699882"/>
          </a:xfrm>
          <a:prstGeom prst="rect">
            <a:avLst/>
          </a:prstGeom>
        </p:spPr>
      </p:pic>
      <p:pic>
        <p:nvPicPr>
          <p:cNvPr id="11" name="Grafik 10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4A2C7D95-929C-4B9B-B20A-C6282AE1C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5" y="439951"/>
            <a:ext cx="10616085" cy="59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7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181 -3.7037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1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10000" y="2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EB569996-9327-438B-90A7-E035D7177C04}"/>
              </a:ext>
            </a:extLst>
          </p:cNvPr>
          <p:cNvSpPr/>
          <p:nvPr/>
        </p:nvSpPr>
        <p:spPr>
          <a:xfrm>
            <a:off x="3215954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6500E8-50C3-4D21-89B1-CD42BFFF86A4}"/>
              </a:ext>
            </a:extLst>
          </p:cNvPr>
          <p:cNvSpPr/>
          <p:nvPr/>
        </p:nvSpPr>
        <p:spPr>
          <a:xfrm>
            <a:off x="0" y="693814"/>
            <a:ext cx="352425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16266-3B50-4253-9947-9437EFE2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Docker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C74650-87C3-43A1-ABB0-A10D7BB4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68</a:t>
            </a:fld>
            <a:endParaRPr lang="LID4096"/>
          </a:p>
        </p:txBody>
      </p:sp>
      <p:pic>
        <p:nvPicPr>
          <p:cNvPr id="10" name="Grafik 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C088DA2-7134-4D42-9199-0DC017186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72" y="2321087"/>
            <a:ext cx="1549237" cy="13255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4663B73-C7FD-42CC-A1E0-F79479C92164}"/>
              </a:ext>
            </a:extLst>
          </p:cNvPr>
          <p:cNvSpPr txBox="1"/>
          <p:nvPr/>
        </p:nvSpPr>
        <p:spPr>
          <a:xfrm>
            <a:off x="9055972" y="3739068"/>
            <a:ext cx="211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https://www.docker.com/company/newsroom/media-resources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432510A-B814-40F5-A873-E8FBDC3F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1" spcCol="360000">
            <a:normAutofit/>
          </a:bodyPr>
          <a:lstStyle/>
          <a:p>
            <a:pPr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Freie Software</a:t>
            </a:r>
          </a:p>
          <a:p>
            <a:pPr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Zur Container-Virtualisierung</a:t>
            </a:r>
          </a:p>
          <a:p>
            <a:pPr>
              <a:lnSpc>
                <a:spcPct val="20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de-DE"/>
              <a:t>Einfache Bereitstellung von Anwendungen</a:t>
            </a:r>
          </a:p>
        </p:txBody>
      </p:sp>
    </p:spTree>
    <p:extLst>
      <p:ext uri="{BB962C8B-B14F-4D97-AF65-F5344CB8AC3E}">
        <p14:creationId xmlns:p14="http://schemas.microsoft.com/office/powerpoint/2010/main" val="2448391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EB569996-9327-438B-90A7-E035D7177C04}"/>
              </a:ext>
            </a:extLst>
          </p:cNvPr>
          <p:cNvSpPr/>
          <p:nvPr/>
        </p:nvSpPr>
        <p:spPr>
          <a:xfrm>
            <a:off x="3215954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6500E8-50C3-4D21-89B1-CD42BFFF86A4}"/>
              </a:ext>
            </a:extLst>
          </p:cNvPr>
          <p:cNvSpPr/>
          <p:nvPr/>
        </p:nvSpPr>
        <p:spPr>
          <a:xfrm>
            <a:off x="0" y="693814"/>
            <a:ext cx="352425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16266-3B50-4253-9947-9437EFE2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Docker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C74650-87C3-43A1-ABB0-A10D7BB4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69</a:t>
            </a:fld>
            <a:endParaRPr lang="LID4096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F4E342-D8D9-45A3-B6BD-70D8FD5F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95"/>
          <a:stretch/>
        </p:blipFill>
        <p:spPr>
          <a:xfrm>
            <a:off x="5859162" y="1628542"/>
            <a:ext cx="5346139" cy="430875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497344-3B06-4053-B284-CCEFDA6205E3}"/>
              </a:ext>
            </a:extLst>
          </p:cNvPr>
          <p:cNvSpPr txBox="1"/>
          <p:nvPr/>
        </p:nvSpPr>
        <p:spPr>
          <a:xfrm>
            <a:off x="5013276" y="5981502"/>
            <a:ext cx="2464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/>
              <a:t>https://www.docker.com/resources/what-container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5B104B-58BF-4D28-85BC-5C33F8306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34"/>
          <a:stretch/>
        </p:blipFill>
        <p:spPr>
          <a:xfrm>
            <a:off x="838200" y="1628543"/>
            <a:ext cx="5020962" cy="43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8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A7FF49B1-6E0E-42D8-8C88-B0F1AA822D19}"/>
              </a:ext>
            </a:extLst>
          </p:cNvPr>
          <p:cNvSpPr/>
          <p:nvPr/>
        </p:nvSpPr>
        <p:spPr>
          <a:xfrm>
            <a:off x="7994009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9385C5-4C8A-4F5F-A914-307B169A5FC2}"/>
              </a:ext>
            </a:extLst>
          </p:cNvPr>
          <p:cNvSpPr/>
          <p:nvPr/>
        </p:nvSpPr>
        <p:spPr>
          <a:xfrm>
            <a:off x="0" y="704675"/>
            <a:ext cx="830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4AF2A3-7274-4066-B012-410AF6E3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Projektverwaltung mit GitHub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1AAD8E-09C5-4312-890A-A92E441C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7</a:t>
            </a:fld>
            <a:endParaRPr lang="LID4096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DD19FCC-C36F-49B4-8082-F819B2B8C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7" r="8301"/>
          <a:stretch/>
        </p:blipFill>
        <p:spPr>
          <a:xfrm>
            <a:off x="602246" y="2514600"/>
            <a:ext cx="5945642" cy="262053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411B31F-E438-4908-9A17-8952CC6190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7" t="50015" r="8301" b="25560"/>
          <a:stretch/>
        </p:blipFill>
        <p:spPr>
          <a:xfrm>
            <a:off x="602246" y="3825240"/>
            <a:ext cx="5945642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10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EB569996-9327-438B-90A7-E035D7177C04}"/>
              </a:ext>
            </a:extLst>
          </p:cNvPr>
          <p:cNvSpPr/>
          <p:nvPr/>
        </p:nvSpPr>
        <p:spPr>
          <a:xfrm>
            <a:off x="3215954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6500E8-50C3-4D21-89B1-CD42BFFF86A4}"/>
              </a:ext>
            </a:extLst>
          </p:cNvPr>
          <p:cNvSpPr/>
          <p:nvPr/>
        </p:nvSpPr>
        <p:spPr>
          <a:xfrm>
            <a:off x="0" y="693814"/>
            <a:ext cx="352425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16266-3B50-4253-9947-9437EFE2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Docker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C74650-87C3-43A1-ABB0-A10D7BB4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70</a:t>
            </a:fld>
            <a:endParaRPr lang="LID4096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F4E342-D8D9-45A3-B6BD-70D8FD5F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r="48395"/>
          <a:stretch/>
        </p:blipFill>
        <p:spPr>
          <a:xfrm>
            <a:off x="5859162" y="1628542"/>
            <a:ext cx="5346139" cy="430875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497344-3B06-4053-B284-CCEFDA6205E3}"/>
              </a:ext>
            </a:extLst>
          </p:cNvPr>
          <p:cNvSpPr txBox="1"/>
          <p:nvPr/>
        </p:nvSpPr>
        <p:spPr>
          <a:xfrm>
            <a:off x="5013276" y="5981502"/>
            <a:ext cx="2464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/>
              <a:t>https://www.docker.com/resources/what-container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5B104B-58BF-4D28-85BC-5C33F83068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34"/>
          <a:stretch/>
        </p:blipFill>
        <p:spPr>
          <a:xfrm>
            <a:off x="838200" y="1628543"/>
            <a:ext cx="5020962" cy="43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54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EB569996-9327-438B-90A7-E035D7177C04}"/>
              </a:ext>
            </a:extLst>
          </p:cNvPr>
          <p:cNvSpPr/>
          <p:nvPr/>
        </p:nvSpPr>
        <p:spPr>
          <a:xfrm>
            <a:off x="3215954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6500E8-50C3-4D21-89B1-CD42BFFF86A4}"/>
              </a:ext>
            </a:extLst>
          </p:cNvPr>
          <p:cNvSpPr/>
          <p:nvPr/>
        </p:nvSpPr>
        <p:spPr>
          <a:xfrm>
            <a:off x="0" y="693814"/>
            <a:ext cx="352425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16266-3B50-4253-9947-9437EFE2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Docker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C74650-87C3-43A1-ABB0-A10D7BB4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71</a:t>
            </a:fld>
            <a:endParaRPr lang="LID4096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F4E342-D8D9-45A3-B6BD-70D8FD5F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95"/>
          <a:stretch/>
        </p:blipFill>
        <p:spPr>
          <a:xfrm>
            <a:off x="5859162" y="1628542"/>
            <a:ext cx="5346139" cy="430875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497344-3B06-4053-B284-CCEFDA6205E3}"/>
              </a:ext>
            </a:extLst>
          </p:cNvPr>
          <p:cNvSpPr txBox="1"/>
          <p:nvPr/>
        </p:nvSpPr>
        <p:spPr>
          <a:xfrm>
            <a:off x="5013276" y="5981502"/>
            <a:ext cx="2464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/>
              <a:t>https://www.docker.com/resources/what-container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5B104B-58BF-4D28-85BC-5C33F8306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51534"/>
          <a:stretch/>
        </p:blipFill>
        <p:spPr>
          <a:xfrm>
            <a:off x="838200" y="1628543"/>
            <a:ext cx="5020962" cy="43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186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EB569996-9327-438B-90A7-E035D7177C04}"/>
              </a:ext>
            </a:extLst>
          </p:cNvPr>
          <p:cNvSpPr/>
          <p:nvPr/>
        </p:nvSpPr>
        <p:spPr>
          <a:xfrm>
            <a:off x="3215954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6500E8-50C3-4D21-89B1-CD42BFFF86A4}"/>
              </a:ext>
            </a:extLst>
          </p:cNvPr>
          <p:cNvSpPr/>
          <p:nvPr/>
        </p:nvSpPr>
        <p:spPr>
          <a:xfrm>
            <a:off x="0" y="693814"/>
            <a:ext cx="352425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16266-3B50-4253-9947-9437EFE2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Docker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C74650-87C3-43A1-ABB0-A10D7BB4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72</a:t>
            </a:fld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550657-1326-42A1-9770-8637408C23EF}"/>
              </a:ext>
            </a:extLst>
          </p:cNvPr>
          <p:cNvSpPr/>
          <p:nvPr/>
        </p:nvSpPr>
        <p:spPr>
          <a:xfrm>
            <a:off x="5138803" y="1358006"/>
            <a:ext cx="1842880" cy="1325563"/>
          </a:xfrm>
          <a:prstGeom prst="rect">
            <a:avLst/>
          </a:prstGeom>
          <a:solidFill>
            <a:srgbClr val="2496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19F70C1-7431-43CF-B4C4-C75A85097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17" y="1410587"/>
            <a:ext cx="1771366" cy="1272982"/>
          </a:xfrm>
          <a:prstGeom prst="rect">
            <a:avLst/>
          </a:prstGeom>
          <a:ln>
            <a:noFill/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A47AA23-932F-4CA5-8AB9-C102F332A1B6}"/>
              </a:ext>
            </a:extLst>
          </p:cNvPr>
          <p:cNvSpPr txBox="1"/>
          <p:nvPr/>
        </p:nvSpPr>
        <p:spPr>
          <a:xfrm>
            <a:off x="5413762" y="272698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Docker Hub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BFF24CA5-73E6-41AB-A565-97381B4C6E1C}"/>
              </a:ext>
            </a:extLst>
          </p:cNvPr>
          <p:cNvSpPr txBox="1"/>
          <p:nvPr/>
        </p:nvSpPr>
        <p:spPr>
          <a:xfrm>
            <a:off x="0" y="6056464"/>
            <a:ext cx="3645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Docker logo: https://www.docker.com/company/newsroom/media-resources</a:t>
            </a:r>
          </a:p>
        </p:txBody>
      </p:sp>
      <p:pic>
        <p:nvPicPr>
          <p:cNvPr id="4" name="Grafik 3" descr="Schachtel">
            <a:extLst>
              <a:ext uri="{FF2B5EF4-FFF2-40B4-BE49-F238E27FC236}">
                <a16:creationId xmlns:a16="http://schemas.microsoft.com/office/drawing/2014/main" id="{CFCEA6A6-0395-439F-A644-6E6BBEACE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852" y="3910990"/>
            <a:ext cx="1121989" cy="112198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2BF9B28-72A6-4C21-8FBE-785338E41564}"/>
              </a:ext>
            </a:extLst>
          </p:cNvPr>
          <p:cNvSpPr txBox="1"/>
          <p:nvPr/>
        </p:nvSpPr>
        <p:spPr>
          <a:xfrm>
            <a:off x="2200244" y="496440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Linux Docker Image</a:t>
            </a:r>
          </a:p>
        </p:txBody>
      </p:sp>
      <p:pic>
        <p:nvPicPr>
          <p:cNvPr id="8" name="Grafik 7" descr="Schachtel">
            <a:extLst>
              <a:ext uri="{FF2B5EF4-FFF2-40B4-BE49-F238E27FC236}">
                <a16:creationId xmlns:a16="http://schemas.microsoft.com/office/drawing/2014/main" id="{694AB545-16FB-41CF-8CBC-FC1F60115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4649" y="4576847"/>
            <a:ext cx="1121989" cy="112198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05E2328-8D63-42D0-A7FE-5E8890CE0051}"/>
              </a:ext>
            </a:extLst>
          </p:cNvPr>
          <p:cNvSpPr txBox="1"/>
          <p:nvPr/>
        </p:nvSpPr>
        <p:spPr>
          <a:xfrm>
            <a:off x="4940398" y="563533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Python Docker Image</a:t>
            </a:r>
          </a:p>
        </p:txBody>
      </p:sp>
      <p:pic>
        <p:nvPicPr>
          <p:cNvPr id="11" name="Grafik 10" descr="Schachtel">
            <a:extLst>
              <a:ext uri="{FF2B5EF4-FFF2-40B4-BE49-F238E27FC236}">
                <a16:creationId xmlns:a16="http://schemas.microsoft.com/office/drawing/2014/main" id="{42061742-C626-47AD-B3F2-24187998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1608" y="3952989"/>
            <a:ext cx="1121989" cy="11219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AABCB18-8A70-48DF-A442-2BCEA774439C}"/>
              </a:ext>
            </a:extLst>
          </p:cNvPr>
          <p:cNvSpPr txBox="1"/>
          <p:nvPr/>
        </p:nvSpPr>
        <p:spPr>
          <a:xfrm>
            <a:off x="7707357" y="501147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FFMPEG Docker Image</a:t>
            </a:r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735F46E8-2372-447E-B9EC-48EF4915D826}"/>
              </a:ext>
            </a:extLst>
          </p:cNvPr>
          <p:cNvSpPr/>
          <p:nvPr/>
        </p:nvSpPr>
        <p:spPr>
          <a:xfrm rot="13233353" flipH="1">
            <a:off x="7208100" y="3249751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F6F102ED-1FE0-44C5-B937-44B4C1C2B5C0}"/>
              </a:ext>
            </a:extLst>
          </p:cNvPr>
          <p:cNvSpPr/>
          <p:nvPr/>
        </p:nvSpPr>
        <p:spPr>
          <a:xfrm rot="8366647">
            <a:off x="3642880" y="3196397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B0F980C8-3FA8-47D8-8AA8-62CA46C96066}"/>
              </a:ext>
            </a:extLst>
          </p:cNvPr>
          <p:cNvSpPr/>
          <p:nvPr/>
        </p:nvSpPr>
        <p:spPr>
          <a:xfrm rot="16200000" flipH="1">
            <a:off x="5499229" y="3548847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16D5C3EC-342A-472B-B200-0E675D5D6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943948">
            <a:off x="3621846" y="3161007"/>
            <a:ext cx="914400" cy="914400"/>
          </a:xfrm>
          <a:prstGeom prst="rect">
            <a:avLst/>
          </a:prstGeom>
        </p:spPr>
      </p:pic>
      <p:pic>
        <p:nvPicPr>
          <p:cNvPr id="17" name="Grafik 16" descr="Schließen">
            <a:extLst>
              <a:ext uri="{FF2B5EF4-FFF2-40B4-BE49-F238E27FC236}">
                <a16:creationId xmlns:a16="http://schemas.microsoft.com/office/drawing/2014/main" id="{E384B42D-A9CB-4FB1-BE7C-521B43B44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0152" y="3590402"/>
            <a:ext cx="914400" cy="914400"/>
          </a:xfrm>
          <a:prstGeom prst="rect">
            <a:avLst/>
          </a:prstGeom>
        </p:spPr>
      </p:pic>
      <p:pic>
        <p:nvPicPr>
          <p:cNvPr id="18" name="Grafik 6" descr="Ein Bild, das Uhr, computer, Computer enthält.&#10;&#10;Beschreibung automatisch generiert.">
            <a:extLst>
              <a:ext uri="{FF2B5EF4-FFF2-40B4-BE49-F238E27FC236}">
                <a16:creationId xmlns:a16="http://schemas.microsoft.com/office/drawing/2014/main" id="{4B3B2983-DEC9-431D-A7DD-FDC77C96F1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019" y="2224388"/>
            <a:ext cx="1620766" cy="45336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5D13A397-C91B-4731-9DA8-F6C2D724C41C}"/>
              </a:ext>
            </a:extLst>
          </p:cNvPr>
          <p:cNvSpPr txBox="1"/>
          <p:nvPr/>
        </p:nvSpPr>
        <p:spPr>
          <a:xfrm>
            <a:off x="9358070" y="2677749"/>
            <a:ext cx="17558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>
                <a:ea typeface="+mn-lt"/>
                <a:cs typeface="+mn-lt"/>
              </a:rPr>
              <a:t>https://de.wikipedia.org/wiki/Datei:FFmpeg_Logo_new.svg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218126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47" grpId="0"/>
      <p:bldP spid="7" grpId="0"/>
      <p:bldP spid="9" grpId="0"/>
      <p:bldP spid="14" grpId="0"/>
      <p:bldP spid="34" grpId="0" animBg="1"/>
      <p:bldP spid="35" grpId="0" animBg="1"/>
      <p:bldP spid="36" grpId="0" animBg="1"/>
      <p:bldP spid="1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EB569996-9327-438B-90A7-E035D7177C04}"/>
              </a:ext>
            </a:extLst>
          </p:cNvPr>
          <p:cNvSpPr/>
          <p:nvPr/>
        </p:nvSpPr>
        <p:spPr>
          <a:xfrm>
            <a:off x="3215954" y="69381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6500E8-50C3-4D21-89B1-CD42BFFF86A4}"/>
              </a:ext>
            </a:extLst>
          </p:cNvPr>
          <p:cNvSpPr/>
          <p:nvPr/>
        </p:nvSpPr>
        <p:spPr>
          <a:xfrm>
            <a:off x="0" y="693814"/>
            <a:ext cx="352425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16266-3B50-4253-9947-9437EFE2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Docker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C74650-87C3-43A1-ABB0-A10D7BB4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73</a:t>
            </a:fld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550657-1326-42A1-9770-8637408C23EF}"/>
              </a:ext>
            </a:extLst>
          </p:cNvPr>
          <p:cNvSpPr/>
          <p:nvPr/>
        </p:nvSpPr>
        <p:spPr>
          <a:xfrm>
            <a:off x="2231815" y="1646287"/>
            <a:ext cx="763479" cy="478124"/>
          </a:xfrm>
          <a:prstGeom prst="rect">
            <a:avLst/>
          </a:prstGeom>
          <a:solidFill>
            <a:srgbClr val="2496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19F70C1-7431-43CF-B4C4-C75A85097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15" y="1665120"/>
            <a:ext cx="610387" cy="438651"/>
          </a:xfrm>
          <a:prstGeom prst="rect">
            <a:avLst/>
          </a:prstGeom>
          <a:ln>
            <a:noFill/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A47AA23-932F-4CA5-8AB9-C102F332A1B6}"/>
              </a:ext>
            </a:extLst>
          </p:cNvPr>
          <p:cNvSpPr txBox="1"/>
          <p:nvPr/>
        </p:nvSpPr>
        <p:spPr>
          <a:xfrm>
            <a:off x="1927370" y="212843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Docker Hub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3474437-B976-4EA5-AADB-86F53A5281F4}"/>
              </a:ext>
            </a:extLst>
          </p:cNvPr>
          <p:cNvSpPr txBox="1"/>
          <p:nvPr/>
        </p:nvSpPr>
        <p:spPr>
          <a:xfrm>
            <a:off x="7804353" y="30160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Einstellungen</a:t>
            </a:r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AC070C1C-6B9C-4090-9D9E-04A43714928D}"/>
              </a:ext>
            </a:extLst>
          </p:cNvPr>
          <p:cNvSpPr/>
          <p:nvPr/>
        </p:nvSpPr>
        <p:spPr>
          <a:xfrm rot="8366647">
            <a:off x="6710933" y="3588750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BFF24CA5-73E6-41AB-A565-97381B4C6E1C}"/>
              </a:ext>
            </a:extLst>
          </p:cNvPr>
          <p:cNvSpPr txBox="1"/>
          <p:nvPr/>
        </p:nvSpPr>
        <p:spPr>
          <a:xfrm>
            <a:off x="0" y="6056464"/>
            <a:ext cx="3645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Docker logo: https://www.docker.com/company/newsroom/media-resources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9677BD4-4532-419E-AA47-180E7160CEBC}"/>
              </a:ext>
            </a:extLst>
          </p:cNvPr>
          <p:cNvSpPr txBox="1"/>
          <p:nvPr/>
        </p:nvSpPr>
        <p:spPr>
          <a:xfrm>
            <a:off x="5329447" y="5462789"/>
            <a:ext cx="202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Docker-Container </a:t>
            </a:r>
          </a:p>
        </p:txBody>
      </p:sp>
      <p:pic>
        <p:nvPicPr>
          <p:cNvPr id="55" name="Grafik 54" descr="Schachtel">
            <a:extLst>
              <a:ext uri="{FF2B5EF4-FFF2-40B4-BE49-F238E27FC236}">
                <a16:creationId xmlns:a16="http://schemas.microsoft.com/office/drawing/2014/main" id="{BC67A87E-AA8F-44F2-9718-337076CF3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4082" y="4296597"/>
            <a:ext cx="1121989" cy="1121989"/>
          </a:xfrm>
          <a:prstGeom prst="rect">
            <a:avLst/>
          </a:prstGeom>
        </p:spPr>
      </p:pic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1A1F4845-BF3F-4FCE-8D6A-5DBD1D6751C3}"/>
              </a:ext>
            </a:extLst>
          </p:cNvPr>
          <p:cNvSpPr/>
          <p:nvPr/>
        </p:nvSpPr>
        <p:spPr>
          <a:xfrm rot="13233353" flipH="1">
            <a:off x="4429553" y="3588751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4" name="Grafik 73" descr="Zahnräder">
            <a:extLst>
              <a:ext uri="{FF2B5EF4-FFF2-40B4-BE49-F238E27FC236}">
                <a16:creationId xmlns:a16="http://schemas.microsoft.com/office/drawing/2014/main" id="{B710AB7F-8243-460F-88EC-5C9458C80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5136" y="1947678"/>
            <a:ext cx="1081523" cy="1081523"/>
          </a:xfrm>
          <a:prstGeom prst="rect">
            <a:avLst/>
          </a:prstGeom>
        </p:spPr>
      </p:pic>
      <p:sp>
        <p:nvSpPr>
          <p:cNvPr id="76" name="Pfeil: nach rechts 75">
            <a:extLst>
              <a:ext uri="{FF2B5EF4-FFF2-40B4-BE49-F238E27FC236}">
                <a16:creationId xmlns:a16="http://schemas.microsoft.com/office/drawing/2014/main" id="{02758D8D-6EE1-4063-8C21-7E900716EE6C}"/>
              </a:ext>
            </a:extLst>
          </p:cNvPr>
          <p:cNvSpPr/>
          <p:nvPr/>
        </p:nvSpPr>
        <p:spPr>
          <a:xfrm rot="16200000" flipH="1">
            <a:off x="5568561" y="3257432"/>
            <a:ext cx="1122028" cy="666197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8" name="Grafik 77" descr="Dokument">
            <a:extLst>
              <a:ext uri="{FF2B5EF4-FFF2-40B4-BE49-F238E27FC236}">
                <a16:creationId xmlns:a16="http://schemas.microsoft.com/office/drawing/2014/main" id="{452BD2C4-E678-4241-90FB-FE7E9C072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1488" y="1329316"/>
            <a:ext cx="1121989" cy="1121989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6353229F-5921-4D84-89E0-D805460BC541}"/>
              </a:ext>
            </a:extLst>
          </p:cNvPr>
          <p:cNvSpPr txBox="1"/>
          <p:nvPr/>
        </p:nvSpPr>
        <p:spPr>
          <a:xfrm>
            <a:off x="5217650" y="247021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Programmcode</a:t>
            </a:r>
          </a:p>
        </p:txBody>
      </p:sp>
      <p:pic>
        <p:nvPicPr>
          <p:cNvPr id="82" name="Grafik 81" descr="Schachtel">
            <a:extLst>
              <a:ext uri="{FF2B5EF4-FFF2-40B4-BE49-F238E27FC236}">
                <a16:creationId xmlns:a16="http://schemas.microsoft.com/office/drawing/2014/main" id="{5A20F75F-40DE-4839-BF8E-1894791F9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4831" y="1957521"/>
            <a:ext cx="1121989" cy="1121989"/>
          </a:xfrm>
          <a:prstGeom prst="rect">
            <a:avLst/>
          </a:prstGeom>
        </p:spPr>
      </p:pic>
      <p:sp>
        <p:nvSpPr>
          <p:cNvPr id="84" name="Textfeld 83">
            <a:extLst>
              <a:ext uri="{FF2B5EF4-FFF2-40B4-BE49-F238E27FC236}">
                <a16:creationId xmlns:a16="http://schemas.microsoft.com/office/drawing/2014/main" id="{1ABA0F56-6F7F-44DE-91EA-2E2592FFE4C9}"/>
              </a:ext>
            </a:extLst>
          </p:cNvPr>
          <p:cNvSpPr txBox="1"/>
          <p:nvPr/>
        </p:nvSpPr>
        <p:spPr>
          <a:xfrm>
            <a:off x="2890580" y="3016011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FFMPEG Docker Image</a:t>
            </a:r>
          </a:p>
        </p:txBody>
      </p:sp>
      <p:sp>
        <p:nvSpPr>
          <p:cNvPr id="86" name="Pfeil: nach rechts 85">
            <a:extLst>
              <a:ext uri="{FF2B5EF4-FFF2-40B4-BE49-F238E27FC236}">
                <a16:creationId xmlns:a16="http://schemas.microsoft.com/office/drawing/2014/main" id="{289E131C-30C7-4235-899E-000FB8264E5E}"/>
              </a:ext>
            </a:extLst>
          </p:cNvPr>
          <p:cNvSpPr/>
          <p:nvPr/>
        </p:nvSpPr>
        <p:spPr>
          <a:xfrm rot="12723969" flipH="1">
            <a:off x="3168580" y="2000988"/>
            <a:ext cx="411519" cy="279963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43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41" grpId="0"/>
      <p:bldP spid="43" grpId="0" animBg="1"/>
      <p:bldP spid="53" grpId="0"/>
      <p:bldP spid="57" grpId="0" animBg="1"/>
      <p:bldP spid="76" grpId="0" animBg="1"/>
      <p:bldP spid="80" grpId="0"/>
      <p:bldP spid="84" grpId="0"/>
      <p:bldP spid="8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6A2A3098-E618-42E4-B64C-ACEDB6A3DD58}"/>
              </a:ext>
            </a:extLst>
          </p:cNvPr>
          <p:cNvSpPr/>
          <p:nvPr/>
        </p:nvSpPr>
        <p:spPr>
          <a:xfrm>
            <a:off x="3707935" y="4239384"/>
            <a:ext cx="553671" cy="553671"/>
          </a:xfrm>
          <a:prstGeom prst="flowChartConnector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9BBF094-153B-4EA2-AE42-D6493305C53F}"/>
              </a:ext>
            </a:extLst>
          </p:cNvPr>
          <p:cNvSpPr/>
          <p:nvPr/>
        </p:nvSpPr>
        <p:spPr>
          <a:xfrm>
            <a:off x="-1" y="4239381"/>
            <a:ext cx="3984772" cy="55367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34DEC13-FD5E-4520-9C33-14F0DE2BEFBE}"/>
              </a:ext>
            </a:extLst>
          </p:cNvPr>
          <p:cNvSpPr/>
          <p:nvPr/>
        </p:nvSpPr>
        <p:spPr>
          <a:xfrm>
            <a:off x="7368529" y="3267309"/>
            <a:ext cx="1123733" cy="10949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BBE5DF-8595-4FE2-8740-2B170E98A910}"/>
              </a:ext>
            </a:extLst>
          </p:cNvPr>
          <p:cNvSpPr/>
          <p:nvPr/>
        </p:nvSpPr>
        <p:spPr>
          <a:xfrm>
            <a:off x="0" y="3267309"/>
            <a:ext cx="7930396" cy="1094966"/>
          </a:xfrm>
          <a:prstGeom prst="rect">
            <a:avLst/>
          </a:prstGeom>
          <a:solidFill>
            <a:srgbClr val="2E9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FB79AF-EFE2-4F49-9932-FAE4E06B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63" y="1426853"/>
            <a:ext cx="10515600" cy="2852737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5F5F5"/>
                </a:solidFill>
              </a:rPr>
              <a:t>Benutzeroberfläche</a:t>
            </a:r>
            <a:endParaRPr lang="LID4096">
              <a:solidFill>
                <a:srgbClr val="F5F5F5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BDB317-5F56-4280-804B-61BEBA344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763" y="4362275"/>
            <a:ext cx="10515600" cy="1500187"/>
          </a:xfrm>
        </p:spPr>
        <p:txBody>
          <a:bodyPr/>
          <a:lstStyle/>
          <a:p>
            <a:r>
              <a:rPr lang="de-DE"/>
              <a:t>David Martschenko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A1127C-978C-46CF-AB03-33827AD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74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36081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F5AF4C85-9AF8-4740-B4E9-06CD3E8BEE5B}"/>
              </a:ext>
            </a:extLst>
          </p:cNvPr>
          <p:cNvSpPr/>
          <p:nvPr/>
        </p:nvSpPr>
        <p:spPr>
          <a:xfrm>
            <a:off x="62068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F8AEB56-AC40-4E17-A701-28A1BCB26F0B}"/>
              </a:ext>
            </a:extLst>
          </p:cNvPr>
          <p:cNvSpPr/>
          <p:nvPr/>
        </p:nvSpPr>
        <p:spPr>
          <a:xfrm>
            <a:off x="-1" y="704675"/>
            <a:ext cx="651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88373-4C43-48AA-81D4-C8D8A61E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Verwendete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Technologien</a:t>
            </a:r>
            <a:endParaRPr lang="en-US" err="1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AE5312-9958-4AFD-97CB-D1826BE2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75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70444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A7B0472-83F5-4363-9043-F9766F4322B8}"/>
              </a:ext>
            </a:extLst>
          </p:cNvPr>
          <p:cNvSpPr/>
          <p:nvPr/>
        </p:nvSpPr>
        <p:spPr>
          <a:xfrm>
            <a:off x="62068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741FB6-5EC4-4CFC-AD21-8C8EC646D42D}"/>
              </a:ext>
            </a:extLst>
          </p:cNvPr>
          <p:cNvSpPr/>
          <p:nvPr/>
        </p:nvSpPr>
        <p:spPr>
          <a:xfrm>
            <a:off x="-1" y="704675"/>
            <a:ext cx="651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88373-4C43-48AA-81D4-C8D8A61E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Verwendete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Technologien</a:t>
            </a:r>
            <a:endParaRPr lang="en-US" err="1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6DFA5D-76DD-4D5F-AC74-A182BAA1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2651760"/>
            <a:ext cx="3820160" cy="2672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D5D5B2-3882-4CE3-A818-D2C336D453EF}"/>
              </a:ext>
            </a:extLst>
          </p:cNvPr>
          <p:cNvSpPr txBox="1"/>
          <p:nvPr/>
        </p:nvSpPr>
        <p:spPr>
          <a:xfrm>
            <a:off x="904240" y="5222240"/>
            <a:ext cx="22860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ea typeface="+mn-lt"/>
                <a:cs typeface="+mn-lt"/>
              </a:rPr>
              <a:t>https://de.wikipedia.org/wiki/Datei:React-icon.svg</a:t>
            </a:r>
            <a:endParaRPr lang="en-US" sz="800">
              <a:ea typeface="+mn-lt"/>
              <a:cs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8873FD-3DA8-4824-9EF3-17C05C7A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76</a:t>
            </a:fld>
            <a:endParaRPr lang="LID4096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F4AECCE7-80F7-4237-8A1A-C4D2B70A9B71}"/>
              </a:ext>
            </a:extLst>
          </p:cNvPr>
          <p:cNvSpPr txBox="1"/>
          <p:nvPr/>
        </p:nvSpPr>
        <p:spPr>
          <a:xfrm>
            <a:off x="1424458" y="2062480"/>
            <a:ext cx="14528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ReactJS</a:t>
            </a:r>
          </a:p>
        </p:txBody>
      </p:sp>
    </p:spTree>
    <p:extLst>
      <p:ext uri="{BB962C8B-B14F-4D97-AF65-F5344CB8AC3E}">
        <p14:creationId xmlns:p14="http://schemas.microsoft.com/office/powerpoint/2010/main" val="42776688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3DE8A56-5F98-4825-9658-CBBC4DDFE5A9}"/>
              </a:ext>
            </a:extLst>
          </p:cNvPr>
          <p:cNvSpPr/>
          <p:nvPr/>
        </p:nvSpPr>
        <p:spPr>
          <a:xfrm>
            <a:off x="62068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A9057EF-4C55-4D06-9382-017813C6B57B}"/>
              </a:ext>
            </a:extLst>
          </p:cNvPr>
          <p:cNvSpPr/>
          <p:nvPr/>
        </p:nvSpPr>
        <p:spPr>
          <a:xfrm>
            <a:off x="-1" y="704675"/>
            <a:ext cx="651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88373-4C43-48AA-81D4-C8D8A61E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Verwendete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Technologien</a:t>
            </a:r>
            <a:endParaRPr lang="en-US" err="1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6DFA5D-76DD-4D5F-AC74-A182BAA1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2651760"/>
            <a:ext cx="3820160" cy="267208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9D95DD0-83B3-49CB-A88D-9AB9F35CF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889" y="3058305"/>
            <a:ext cx="2342073" cy="1864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399D22-B1CD-47B0-ACF1-CE23CE2F744C}"/>
              </a:ext>
            </a:extLst>
          </p:cNvPr>
          <p:cNvSpPr txBox="1"/>
          <p:nvPr/>
        </p:nvSpPr>
        <p:spPr>
          <a:xfrm>
            <a:off x="1424458" y="2062480"/>
            <a:ext cx="14528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ReactJS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1E088F-899E-4A02-BB9A-E528159EB910}"/>
              </a:ext>
            </a:extLst>
          </p:cNvPr>
          <p:cNvSpPr txBox="1"/>
          <p:nvPr/>
        </p:nvSpPr>
        <p:spPr>
          <a:xfrm>
            <a:off x="4899692" y="2062480"/>
            <a:ext cx="17068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Material-UI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5D5B2-3882-4CE3-A818-D2C336D453EF}"/>
              </a:ext>
            </a:extLst>
          </p:cNvPr>
          <p:cNvSpPr txBox="1"/>
          <p:nvPr/>
        </p:nvSpPr>
        <p:spPr>
          <a:xfrm>
            <a:off x="904240" y="5222240"/>
            <a:ext cx="22860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ea typeface="+mn-lt"/>
                <a:cs typeface="+mn-lt"/>
              </a:rPr>
              <a:t>https://de.wikipedia.org/wiki/Datei:React-icon.svg</a:t>
            </a:r>
            <a:endParaRPr lang="en-US" sz="800"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DD44C-D8EC-4DA3-99C4-F01A3F6F8E53}"/>
              </a:ext>
            </a:extLst>
          </p:cNvPr>
          <p:cNvSpPr txBox="1"/>
          <p:nvPr/>
        </p:nvSpPr>
        <p:spPr>
          <a:xfrm>
            <a:off x="4480560" y="5222239"/>
            <a:ext cx="23368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ea typeface="+mn-lt"/>
                <a:cs typeface="+mn-lt"/>
              </a:rPr>
              <a:t>https://material-ui.com/store/items/devias-kit-pro/</a:t>
            </a:r>
            <a:endParaRPr lang="en-US" sz="800">
              <a:ea typeface="+mn-lt"/>
              <a:cs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D7FF46-71B4-4144-96F2-9DF7B6CA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77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948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6FFC1AC5-45A1-4B77-A436-5863907E1100}"/>
              </a:ext>
            </a:extLst>
          </p:cNvPr>
          <p:cNvSpPr/>
          <p:nvPr/>
        </p:nvSpPr>
        <p:spPr>
          <a:xfrm>
            <a:off x="62068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F09F897-3D39-4D09-A0F6-9C156330282F}"/>
              </a:ext>
            </a:extLst>
          </p:cNvPr>
          <p:cNvSpPr/>
          <p:nvPr/>
        </p:nvSpPr>
        <p:spPr>
          <a:xfrm>
            <a:off x="-1" y="704675"/>
            <a:ext cx="651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88373-4C43-48AA-81D4-C8D8A61E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Verwendete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Technologien</a:t>
            </a:r>
            <a:endParaRPr lang="en-US" err="1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6DFA5D-76DD-4D5F-AC74-A182BAA1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2651760"/>
            <a:ext cx="3820160" cy="267208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EF590C-FAD2-4A25-B1FF-A04F31F8F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407" y="2818765"/>
            <a:ext cx="2105025" cy="2114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BB39FC-191D-447B-B2A3-E6122159F87C}"/>
              </a:ext>
            </a:extLst>
          </p:cNvPr>
          <p:cNvSpPr txBox="1"/>
          <p:nvPr/>
        </p:nvSpPr>
        <p:spPr>
          <a:xfrm>
            <a:off x="8481508" y="2062480"/>
            <a:ext cx="29797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cs typeface="Calibri"/>
              </a:rPr>
              <a:t>TypeScript / TSX</a:t>
            </a:r>
            <a:endParaRPr lang="en-US"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5D5B2-3882-4CE3-A818-D2C336D453EF}"/>
              </a:ext>
            </a:extLst>
          </p:cNvPr>
          <p:cNvSpPr txBox="1"/>
          <p:nvPr/>
        </p:nvSpPr>
        <p:spPr>
          <a:xfrm>
            <a:off x="904240" y="5222240"/>
            <a:ext cx="22860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ea typeface="+mn-lt"/>
                <a:cs typeface="+mn-lt"/>
              </a:rPr>
              <a:t>https://de.wikipedia.org/wiki/Datei:React-icon.svg</a:t>
            </a:r>
            <a:endParaRPr lang="en-US" sz="800"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7EF1D-353D-4F13-82EF-1C5D2252C832}"/>
              </a:ext>
            </a:extLst>
          </p:cNvPr>
          <p:cNvSpPr txBox="1"/>
          <p:nvPr/>
        </p:nvSpPr>
        <p:spPr>
          <a:xfrm>
            <a:off x="8910320" y="5222239"/>
            <a:ext cx="25501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ea typeface="+mn-lt"/>
                <a:cs typeface="+mn-lt"/>
              </a:rPr>
              <a:t>https://medium.com/javascript-in-plain-english/typescript-with-node-and-express-js-why-when-and-how-eb6bc73edd5d</a:t>
            </a:r>
            <a:endParaRPr lang="en-US" sz="800">
              <a:ea typeface="+mn-lt"/>
              <a:cs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C63AF1-EF9E-4AAE-A132-3E35D1C9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78</a:t>
            </a:fld>
            <a:endParaRPr lang="LID4096"/>
          </a:p>
        </p:txBody>
      </p:sp>
      <p:pic>
        <p:nvPicPr>
          <p:cNvPr id="6" name="Picture 8" descr="Ein Bild, das Schild, Uhr, Monitor, sitzend enthält.&#10;&#10;Beschreibung automatisch generiert.">
            <a:extLst>
              <a:ext uri="{FF2B5EF4-FFF2-40B4-BE49-F238E27FC236}">
                <a16:creationId xmlns:a16="http://schemas.microsoft.com/office/drawing/2014/main" id="{43F2EBCD-7386-4DE2-A6A7-B601D598A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89" y="3058305"/>
            <a:ext cx="2342073" cy="1864007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ACA665FD-7881-4299-A6A0-BB29F8F8C52C}"/>
              </a:ext>
            </a:extLst>
          </p:cNvPr>
          <p:cNvSpPr txBox="1"/>
          <p:nvPr/>
        </p:nvSpPr>
        <p:spPr>
          <a:xfrm>
            <a:off x="4899692" y="2062480"/>
            <a:ext cx="17068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Material-UI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2C68B819-7C3E-493A-B450-79DE357D7BC0}"/>
              </a:ext>
            </a:extLst>
          </p:cNvPr>
          <p:cNvSpPr txBox="1"/>
          <p:nvPr/>
        </p:nvSpPr>
        <p:spPr>
          <a:xfrm>
            <a:off x="4480560" y="5222239"/>
            <a:ext cx="23368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ea typeface="+mn-lt"/>
                <a:cs typeface="+mn-lt"/>
              </a:rPr>
              <a:t>https://material-ui.com/store/items/devias-kit-pro/</a:t>
            </a:r>
            <a:endParaRPr lang="en-US" sz="800">
              <a:ea typeface="+mn-lt"/>
              <a:cs typeface="+mn-lt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BC42FE3E-5C11-40C2-AD9A-A1AD75157821}"/>
              </a:ext>
            </a:extLst>
          </p:cNvPr>
          <p:cNvSpPr txBox="1"/>
          <p:nvPr/>
        </p:nvSpPr>
        <p:spPr>
          <a:xfrm>
            <a:off x="1424458" y="2062480"/>
            <a:ext cx="14528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ReactJS</a:t>
            </a:r>
          </a:p>
        </p:txBody>
      </p:sp>
    </p:spTree>
    <p:extLst>
      <p:ext uri="{BB962C8B-B14F-4D97-AF65-F5344CB8AC3E}">
        <p14:creationId xmlns:p14="http://schemas.microsoft.com/office/powerpoint/2010/main" val="8111538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A0D6CFE-B6A8-44E5-9E46-A3D335433DFE}"/>
              </a:ext>
            </a:extLst>
          </p:cNvPr>
          <p:cNvSpPr/>
          <p:nvPr/>
        </p:nvSpPr>
        <p:spPr>
          <a:xfrm>
            <a:off x="5092380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14015EF-4E52-4070-B7E3-E1CC38E6AB98}"/>
              </a:ext>
            </a:extLst>
          </p:cNvPr>
          <p:cNvSpPr/>
          <p:nvPr/>
        </p:nvSpPr>
        <p:spPr>
          <a:xfrm>
            <a:off x="0" y="704675"/>
            <a:ext cx="540067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A27F8-F19E-477A-8C90-BC1D3DEA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Funktionsumfang</a:t>
            </a:r>
            <a:endParaRPr lang="en-US" err="1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FE185D-32E3-4902-A3B4-1111FEC6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79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0331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0547915-A124-4000-AB61-D580B688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7" r="8301"/>
          <a:stretch/>
        </p:blipFill>
        <p:spPr>
          <a:xfrm>
            <a:off x="602246" y="2514600"/>
            <a:ext cx="5945642" cy="262053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A522752-71B9-4583-8F11-715D1CE86E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7" t="50015" r="8301" b="25560"/>
          <a:stretch/>
        </p:blipFill>
        <p:spPr>
          <a:xfrm>
            <a:off x="602246" y="3825240"/>
            <a:ext cx="5945642" cy="640080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4C1766E-2409-476D-8C3C-A666EBBA94D2}"/>
              </a:ext>
            </a:extLst>
          </p:cNvPr>
          <p:cNvCxnSpPr>
            <a:cxnSpLocks/>
          </p:cNvCxnSpPr>
          <p:nvPr/>
        </p:nvCxnSpPr>
        <p:spPr>
          <a:xfrm flipH="1">
            <a:off x="3429000" y="2766141"/>
            <a:ext cx="3200402" cy="1160908"/>
          </a:xfrm>
          <a:prstGeom prst="straightConnector1">
            <a:avLst/>
          </a:prstGeom>
          <a:ln w="57150">
            <a:solidFill>
              <a:srgbClr val="2E9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A7FF49B1-6E0E-42D8-8C88-B0F1AA822D19}"/>
              </a:ext>
            </a:extLst>
          </p:cNvPr>
          <p:cNvSpPr/>
          <p:nvPr/>
        </p:nvSpPr>
        <p:spPr>
          <a:xfrm>
            <a:off x="7994009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9385C5-4C8A-4F5F-A914-307B169A5FC2}"/>
              </a:ext>
            </a:extLst>
          </p:cNvPr>
          <p:cNvSpPr/>
          <p:nvPr/>
        </p:nvSpPr>
        <p:spPr>
          <a:xfrm>
            <a:off x="0" y="704675"/>
            <a:ext cx="830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4AF2A3-7274-4066-B012-410AF6E3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Projektverwaltung mit GitHub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1AAD8E-09C5-4312-890A-A92E441C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8</a:t>
            </a:fld>
            <a:endParaRPr lang="LID4096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01A17CE-6E36-4451-A050-50F199A2ED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" t="53906" r="44326" b="36684"/>
          <a:stretch/>
        </p:blipFill>
        <p:spPr>
          <a:xfrm>
            <a:off x="6629400" y="2610201"/>
            <a:ext cx="4724400" cy="320751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925029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3">
            <a:extLst>
              <a:ext uri="{FF2B5EF4-FFF2-40B4-BE49-F238E27FC236}">
                <a16:creationId xmlns:a16="http://schemas.microsoft.com/office/drawing/2014/main" id="{08A8574C-EF98-4C51-B573-87B488DC7E0D}"/>
              </a:ext>
            </a:extLst>
          </p:cNvPr>
          <p:cNvSpPr/>
          <p:nvPr/>
        </p:nvSpPr>
        <p:spPr>
          <a:xfrm>
            <a:off x="5033682" y="3027829"/>
            <a:ext cx="2263587" cy="1355911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23C72F5-64E0-41EE-83D0-49BF6A5330FC}"/>
              </a:ext>
            </a:extLst>
          </p:cNvPr>
          <p:cNvSpPr/>
          <p:nvPr/>
        </p:nvSpPr>
        <p:spPr>
          <a:xfrm>
            <a:off x="5092380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0A8179-9EDF-4B5E-B232-EE5AA0CA74D0}"/>
              </a:ext>
            </a:extLst>
          </p:cNvPr>
          <p:cNvSpPr/>
          <p:nvPr/>
        </p:nvSpPr>
        <p:spPr>
          <a:xfrm>
            <a:off x="0" y="704675"/>
            <a:ext cx="540067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A27F8-F19E-477A-8C90-BC1D3DEA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Funktionsumfang</a:t>
            </a:r>
            <a:endParaRPr lang="en-US" err="1"/>
          </a:p>
        </p:txBody>
      </p:sp>
      <p:grpSp>
        <p:nvGrpSpPr>
          <p:cNvPr id="13" name="Gruppieren 51">
            <a:extLst>
              <a:ext uri="{FF2B5EF4-FFF2-40B4-BE49-F238E27FC236}">
                <a16:creationId xmlns:a16="http://schemas.microsoft.com/office/drawing/2014/main" id="{A495C15B-8B04-40BE-ACD6-75A3B7248078}"/>
              </a:ext>
            </a:extLst>
          </p:cNvPr>
          <p:cNvGrpSpPr/>
          <p:nvPr/>
        </p:nvGrpSpPr>
        <p:grpSpPr>
          <a:xfrm>
            <a:off x="5804816" y="3743695"/>
            <a:ext cx="647948" cy="467593"/>
            <a:chOff x="5804807" y="4785843"/>
            <a:chExt cx="744948" cy="56043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9373F1-143E-4DF5-997E-4ECE87409EE9}"/>
                </a:ext>
              </a:extLst>
            </p:cNvPr>
            <p:cNvSpPr/>
            <p:nvPr/>
          </p:nvSpPr>
          <p:spPr>
            <a:xfrm>
              <a:off x="6022941" y="4806423"/>
              <a:ext cx="526814" cy="1222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662AA1-D389-444F-A23C-0772D9D4E530}"/>
                </a:ext>
              </a:extLst>
            </p:cNvPr>
            <p:cNvSpPr/>
            <p:nvPr/>
          </p:nvSpPr>
          <p:spPr>
            <a:xfrm>
              <a:off x="5804807" y="4785843"/>
              <a:ext cx="169334" cy="1599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8E692B-40C4-4510-A80A-807C143140A4}"/>
                </a:ext>
              </a:extLst>
            </p:cNvPr>
            <p:cNvSpPr/>
            <p:nvPr/>
          </p:nvSpPr>
          <p:spPr>
            <a:xfrm>
              <a:off x="6022941" y="5003978"/>
              <a:ext cx="526814" cy="1222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8C9BA0-DEB6-498F-97FE-094E5C903787}"/>
                </a:ext>
              </a:extLst>
            </p:cNvPr>
            <p:cNvSpPr/>
            <p:nvPr/>
          </p:nvSpPr>
          <p:spPr>
            <a:xfrm>
              <a:off x="6022941" y="5203332"/>
              <a:ext cx="526814" cy="1222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C7FE58-F67D-409A-92F0-975C2F3CE22A}"/>
                </a:ext>
              </a:extLst>
            </p:cNvPr>
            <p:cNvSpPr/>
            <p:nvPr/>
          </p:nvSpPr>
          <p:spPr>
            <a:xfrm>
              <a:off x="5804807" y="4986996"/>
              <a:ext cx="169334" cy="1599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0D1BFBE-E3B5-494F-96E4-E2CEF0BC159E}"/>
                </a:ext>
              </a:extLst>
            </p:cNvPr>
            <p:cNvSpPr/>
            <p:nvPr/>
          </p:nvSpPr>
          <p:spPr>
            <a:xfrm>
              <a:off x="5804807" y="5186350"/>
              <a:ext cx="169334" cy="1599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89422-F302-4E98-BB5B-BDD4E1C3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80</a:t>
            </a:fld>
            <a:endParaRPr lang="LID4096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543D20BB-1595-4CB3-9B16-2C3F427A4D82}"/>
              </a:ext>
            </a:extLst>
          </p:cNvPr>
          <p:cNvSpPr txBox="1"/>
          <p:nvPr/>
        </p:nvSpPr>
        <p:spPr>
          <a:xfrm>
            <a:off x="5573246" y="3298451"/>
            <a:ext cx="1182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Übersicht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8363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EF0431F7-86C4-41B1-95EB-BB7D6C070310}"/>
              </a:ext>
            </a:extLst>
          </p:cNvPr>
          <p:cNvSpPr/>
          <p:nvPr/>
        </p:nvSpPr>
        <p:spPr>
          <a:xfrm>
            <a:off x="5033682" y="3027829"/>
            <a:ext cx="2263587" cy="1355911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26">
            <a:extLst>
              <a:ext uri="{FF2B5EF4-FFF2-40B4-BE49-F238E27FC236}">
                <a16:creationId xmlns:a16="http://schemas.microsoft.com/office/drawing/2014/main" id="{E297FADA-4C33-42EE-B8D9-9C72C60B6AEE}"/>
              </a:ext>
            </a:extLst>
          </p:cNvPr>
          <p:cNvSpPr/>
          <p:nvPr/>
        </p:nvSpPr>
        <p:spPr>
          <a:xfrm>
            <a:off x="1246093" y="2041711"/>
            <a:ext cx="2263587" cy="1355911"/>
          </a:xfrm>
          <a:prstGeom prst="ellipse">
            <a:avLst/>
          </a:prstGeom>
          <a:solidFill>
            <a:srgbClr val="E2F0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47">
            <a:extLst>
              <a:ext uri="{FF2B5EF4-FFF2-40B4-BE49-F238E27FC236}">
                <a16:creationId xmlns:a16="http://schemas.microsoft.com/office/drawing/2014/main" id="{BDA0383C-1DDB-4578-A12D-907D46BB5192}"/>
              </a:ext>
            </a:extLst>
          </p:cNvPr>
          <p:cNvSpPr/>
          <p:nvPr/>
        </p:nvSpPr>
        <p:spPr>
          <a:xfrm>
            <a:off x="1178857" y="4641475"/>
            <a:ext cx="2263587" cy="1355911"/>
          </a:xfrm>
          <a:prstGeom prst="ellipse">
            <a:avLst/>
          </a:prstGeom>
          <a:solidFill>
            <a:srgbClr val="FBE5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BF10101-5F1E-43C9-8EFC-83EBA28C8043}"/>
              </a:ext>
            </a:extLst>
          </p:cNvPr>
          <p:cNvSpPr/>
          <p:nvPr/>
        </p:nvSpPr>
        <p:spPr>
          <a:xfrm>
            <a:off x="5092380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0606D6-A3F7-4181-AC1B-ABE18C230D9C}"/>
              </a:ext>
            </a:extLst>
          </p:cNvPr>
          <p:cNvSpPr/>
          <p:nvPr/>
        </p:nvSpPr>
        <p:spPr>
          <a:xfrm>
            <a:off x="0" y="704675"/>
            <a:ext cx="540067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A27F8-F19E-477A-8C90-BC1D3DEA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Funktionsumfang</a:t>
            </a:r>
            <a:endParaRPr lang="en-US"/>
          </a:p>
        </p:txBody>
      </p:sp>
      <p:grpSp>
        <p:nvGrpSpPr>
          <p:cNvPr id="13" name="Gruppieren 51">
            <a:extLst>
              <a:ext uri="{FF2B5EF4-FFF2-40B4-BE49-F238E27FC236}">
                <a16:creationId xmlns:a16="http://schemas.microsoft.com/office/drawing/2014/main" id="{A495C15B-8B04-40BE-ACD6-75A3B7248078}"/>
              </a:ext>
            </a:extLst>
          </p:cNvPr>
          <p:cNvGrpSpPr/>
          <p:nvPr/>
        </p:nvGrpSpPr>
        <p:grpSpPr>
          <a:xfrm>
            <a:off x="5804816" y="3743695"/>
            <a:ext cx="647948" cy="467593"/>
            <a:chOff x="5804807" y="4785843"/>
            <a:chExt cx="744948" cy="56043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9373F1-143E-4DF5-997E-4ECE87409EE9}"/>
                </a:ext>
              </a:extLst>
            </p:cNvPr>
            <p:cNvSpPr/>
            <p:nvPr/>
          </p:nvSpPr>
          <p:spPr>
            <a:xfrm>
              <a:off x="6022941" y="4806423"/>
              <a:ext cx="526814" cy="1222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662AA1-D389-444F-A23C-0772D9D4E530}"/>
                </a:ext>
              </a:extLst>
            </p:cNvPr>
            <p:cNvSpPr/>
            <p:nvPr/>
          </p:nvSpPr>
          <p:spPr>
            <a:xfrm>
              <a:off x="5804807" y="4785843"/>
              <a:ext cx="169334" cy="1599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8E692B-40C4-4510-A80A-807C143140A4}"/>
                </a:ext>
              </a:extLst>
            </p:cNvPr>
            <p:cNvSpPr/>
            <p:nvPr/>
          </p:nvSpPr>
          <p:spPr>
            <a:xfrm>
              <a:off x="6022941" y="5003978"/>
              <a:ext cx="526814" cy="1222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8C9BA0-DEB6-498F-97FE-094E5C903787}"/>
                </a:ext>
              </a:extLst>
            </p:cNvPr>
            <p:cNvSpPr/>
            <p:nvPr/>
          </p:nvSpPr>
          <p:spPr>
            <a:xfrm>
              <a:off x="6022941" y="5203332"/>
              <a:ext cx="526814" cy="1222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C7FE58-F67D-409A-92F0-975C2F3CE22A}"/>
                </a:ext>
              </a:extLst>
            </p:cNvPr>
            <p:cNvSpPr/>
            <p:nvPr/>
          </p:nvSpPr>
          <p:spPr>
            <a:xfrm>
              <a:off x="5804807" y="4986996"/>
              <a:ext cx="169334" cy="1599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0D1BFBE-E3B5-494F-96E4-E2CEF0BC159E}"/>
                </a:ext>
              </a:extLst>
            </p:cNvPr>
            <p:cNvSpPr/>
            <p:nvPr/>
          </p:nvSpPr>
          <p:spPr>
            <a:xfrm>
              <a:off x="5804807" y="5186350"/>
              <a:ext cx="169334" cy="1599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0796A6A-7524-4E70-B8AC-F41C7703654D}"/>
              </a:ext>
            </a:extLst>
          </p:cNvPr>
          <p:cNvSpPr txBox="1"/>
          <p:nvPr/>
        </p:nvSpPr>
        <p:spPr>
          <a:xfrm>
            <a:off x="1752040" y="2189068"/>
            <a:ext cx="13536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Hinzufügen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4451A1-B721-44F2-85D6-4D591898735E}"/>
              </a:ext>
            </a:extLst>
          </p:cNvPr>
          <p:cNvSpPr/>
          <p:nvPr/>
        </p:nvSpPr>
        <p:spPr>
          <a:xfrm>
            <a:off x="8698005" y="1896034"/>
            <a:ext cx="2263587" cy="13559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591947-8491-4A95-83C2-8D007C4B5552}"/>
              </a:ext>
            </a:extLst>
          </p:cNvPr>
          <p:cNvSpPr txBox="1"/>
          <p:nvPr/>
        </p:nvSpPr>
        <p:spPr>
          <a:xfrm>
            <a:off x="9203952" y="2088214"/>
            <a:ext cx="13536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Bearbeiten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33E4D6-354A-4778-955A-47BA35B4D87F}"/>
              </a:ext>
            </a:extLst>
          </p:cNvPr>
          <p:cNvSpPr txBox="1"/>
          <p:nvPr/>
        </p:nvSpPr>
        <p:spPr>
          <a:xfrm>
            <a:off x="1808069" y="4788833"/>
            <a:ext cx="13536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Löschen</a:t>
            </a:r>
          </a:p>
        </p:txBody>
      </p:sp>
      <p:sp>
        <p:nvSpPr>
          <p:cNvPr id="51" name="&quot;Not Allowed&quot; Symbol 50">
            <a:extLst>
              <a:ext uri="{FF2B5EF4-FFF2-40B4-BE49-F238E27FC236}">
                <a16:creationId xmlns:a16="http://schemas.microsoft.com/office/drawing/2014/main" id="{1AC01CA8-4EBE-4AFC-96EE-1705B3FA9819}"/>
              </a:ext>
            </a:extLst>
          </p:cNvPr>
          <p:cNvSpPr/>
          <p:nvPr/>
        </p:nvSpPr>
        <p:spPr>
          <a:xfrm>
            <a:off x="1995625" y="5207001"/>
            <a:ext cx="630049" cy="604371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8866DC2A-6819-46FE-8B76-A72DF7EA9B80}"/>
              </a:ext>
            </a:extLst>
          </p:cNvPr>
          <p:cNvCxnSpPr>
            <a:cxnSpLocks/>
          </p:cNvCxnSpPr>
          <p:nvPr/>
        </p:nvCxnSpPr>
        <p:spPr>
          <a:xfrm flipH="1">
            <a:off x="3522008" y="4019550"/>
            <a:ext cx="1450041" cy="127298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0DEA22AC-C99B-4311-BD71-A2C1ABB62D25}"/>
              </a:ext>
            </a:extLst>
          </p:cNvPr>
          <p:cNvCxnSpPr/>
          <p:nvPr/>
        </p:nvCxnSpPr>
        <p:spPr>
          <a:xfrm flipH="1" flipV="1">
            <a:off x="3589244" y="2771213"/>
            <a:ext cx="1360395" cy="598397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55CB430-97D7-4D69-8CBC-E3D867D3919F}"/>
              </a:ext>
            </a:extLst>
          </p:cNvPr>
          <p:cNvCxnSpPr>
            <a:cxnSpLocks/>
          </p:cNvCxnSpPr>
          <p:nvPr/>
        </p:nvCxnSpPr>
        <p:spPr>
          <a:xfrm flipV="1">
            <a:off x="7336491" y="2591919"/>
            <a:ext cx="1239370" cy="8673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87767998-0377-48D8-956F-24AA624A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81</a:t>
            </a:fld>
            <a:endParaRPr lang="LID4096"/>
          </a:p>
        </p:txBody>
      </p:sp>
      <p:pic>
        <p:nvPicPr>
          <p:cNvPr id="14" name="Graphic 5" descr="Bleistift">
            <a:extLst>
              <a:ext uri="{FF2B5EF4-FFF2-40B4-BE49-F238E27FC236}">
                <a16:creationId xmlns:a16="http://schemas.microsoft.com/office/drawing/2014/main" id="{DFBD23BB-B7AF-4573-9265-B46541CBF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6000" y="2453528"/>
            <a:ext cx="690283" cy="690283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040576C3-C2B7-449C-8ECC-7AB1067FC252}"/>
              </a:ext>
            </a:extLst>
          </p:cNvPr>
          <p:cNvGrpSpPr/>
          <p:nvPr/>
        </p:nvGrpSpPr>
        <p:grpSpPr>
          <a:xfrm>
            <a:off x="2053924" y="2628500"/>
            <a:ext cx="646414" cy="620069"/>
            <a:chOff x="5801729" y="2808930"/>
            <a:chExt cx="743186" cy="743184"/>
          </a:xfrm>
        </p:grpSpPr>
        <p:sp>
          <p:nvSpPr>
            <p:cNvPr id="50" name="Oval 36">
              <a:extLst>
                <a:ext uri="{FF2B5EF4-FFF2-40B4-BE49-F238E27FC236}">
                  <a16:creationId xmlns:a16="http://schemas.microsoft.com/office/drawing/2014/main" id="{DB0F6EC4-E2A4-4EB2-919D-A631B87E7EE0}"/>
                </a:ext>
              </a:extLst>
            </p:cNvPr>
            <p:cNvSpPr/>
            <p:nvPr/>
          </p:nvSpPr>
          <p:spPr>
            <a:xfrm>
              <a:off x="5801729" y="2808930"/>
              <a:ext cx="743186" cy="743184"/>
            </a:xfrm>
            <a:prstGeom prst="ellipse">
              <a:avLst/>
            </a:prstGeom>
            <a:solidFill>
              <a:srgbClr val="70AD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37">
              <a:extLst>
                <a:ext uri="{FF2B5EF4-FFF2-40B4-BE49-F238E27FC236}">
                  <a16:creationId xmlns:a16="http://schemas.microsoft.com/office/drawing/2014/main" id="{DA12E81B-C946-4194-9555-4F3C47D81B2B}"/>
                </a:ext>
              </a:extLst>
            </p:cNvPr>
            <p:cNvSpPr/>
            <p:nvPr/>
          </p:nvSpPr>
          <p:spPr>
            <a:xfrm rot="5400000">
              <a:off x="5929432" y="3124782"/>
              <a:ext cx="489185" cy="1411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38">
              <a:extLst>
                <a:ext uri="{FF2B5EF4-FFF2-40B4-BE49-F238E27FC236}">
                  <a16:creationId xmlns:a16="http://schemas.microsoft.com/office/drawing/2014/main" id="{47B78048-C08E-4561-8758-7AB89F288DED}"/>
                </a:ext>
              </a:extLst>
            </p:cNvPr>
            <p:cNvSpPr/>
            <p:nvPr/>
          </p:nvSpPr>
          <p:spPr>
            <a:xfrm rot="10800000">
              <a:off x="5918341" y="3099507"/>
              <a:ext cx="489185" cy="1411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DE988403-E999-4309-A9A7-A922394E7021}"/>
              </a:ext>
            </a:extLst>
          </p:cNvPr>
          <p:cNvSpPr txBox="1"/>
          <p:nvPr/>
        </p:nvSpPr>
        <p:spPr>
          <a:xfrm>
            <a:off x="5573246" y="3298451"/>
            <a:ext cx="1182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Übersicht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04152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6BAD0E21-9C4B-41C5-A6E3-1FD91D899D18}"/>
              </a:ext>
            </a:extLst>
          </p:cNvPr>
          <p:cNvSpPr/>
          <p:nvPr/>
        </p:nvSpPr>
        <p:spPr>
          <a:xfrm>
            <a:off x="5092380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508D95B-4E42-4529-BB88-946DEECEBE96}"/>
              </a:ext>
            </a:extLst>
          </p:cNvPr>
          <p:cNvSpPr/>
          <p:nvPr/>
        </p:nvSpPr>
        <p:spPr>
          <a:xfrm>
            <a:off x="0" y="704675"/>
            <a:ext cx="5400676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A27F8-F19E-477A-8C90-BC1D3DEA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Funktionsumfang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FB6D2-E095-4017-971D-6C73F57D889C}"/>
              </a:ext>
            </a:extLst>
          </p:cNvPr>
          <p:cNvSpPr/>
          <p:nvPr/>
        </p:nvSpPr>
        <p:spPr>
          <a:xfrm>
            <a:off x="5033682" y="3027829"/>
            <a:ext cx="2263587" cy="1355911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pieren 51">
            <a:extLst>
              <a:ext uri="{FF2B5EF4-FFF2-40B4-BE49-F238E27FC236}">
                <a16:creationId xmlns:a16="http://schemas.microsoft.com/office/drawing/2014/main" id="{A495C15B-8B04-40BE-ACD6-75A3B7248078}"/>
              </a:ext>
            </a:extLst>
          </p:cNvPr>
          <p:cNvGrpSpPr/>
          <p:nvPr/>
        </p:nvGrpSpPr>
        <p:grpSpPr>
          <a:xfrm>
            <a:off x="5804816" y="3743695"/>
            <a:ext cx="647948" cy="467593"/>
            <a:chOff x="5804807" y="4785843"/>
            <a:chExt cx="744948" cy="56043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9373F1-143E-4DF5-997E-4ECE87409EE9}"/>
                </a:ext>
              </a:extLst>
            </p:cNvPr>
            <p:cNvSpPr/>
            <p:nvPr/>
          </p:nvSpPr>
          <p:spPr>
            <a:xfrm>
              <a:off x="6022941" y="4806423"/>
              <a:ext cx="526814" cy="1222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662AA1-D389-444F-A23C-0772D9D4E530}"/>
                </a:ext>
              </a:extLst>
            </p:cNvPr>
            <p:cNvSpPr/>
            <p:nvPr/>
          </p:nvSpPr>
          <p:spPr>
            <a:xfrm>
              <a:off x="5804807" y="4785843"/>
              <a:ext cx="169334" cy="1599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8E692B-40C4-4510-A80A-807C143140A4}"/>
                </a:ext>
              </a:extLst>
            </p:cNvPr>
            <p:cNvSpPr/>
            <p:nvPr/>
          </p:nvSpPr>
          <p:spPr>
            <a:xfrm>
              <a:off x="6022941" y="5003978"/>
              <a:ext cx="526814" cy="1222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8C9BA0-DEB6-498F-97FE-094E5C903787}"/>
                </a:ext>
              </a:extLst>
            </p:cNvPr>
            <p:cNvSpPr/>
            <p:nvPr/>
          </p:nvSpPr>
          <p:spPr>
            <a:xfrm>
              <a:off x="6022941" y="5203332"/>
              <a:ext cx="526814" cy="1222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C7FE58-F67D-409A-92F0-975C2F3CE22A}"/>
                </a:ext>
              </a:extLst>
            </p:cNvPr>
            <p:cNvSpPr/>
            <p:nvPr/>
          </p:nvSpPr>
          <p:spPr>
            <a:xfrm>
              <a:off x="5804807" y="4986996"/>
              <a:ext cx="169334" cy="1599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0D1BFBE-E3B5-494F-96E4-E2CEF0BC159E}"/>
                </a:ext>
              </a:extLst>
            </p:cNvPr>
            <p:cNvSpPr/>
            <p:nvPr/>
          </p:nvSpPr>
          <p:spPr>
            <a:xfrm>
              <a:off x="5804807" y="5186350"/>
              <a:ext cx="169334" cy="1599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54CAFC7D-557C-4333-A719-A10FB87BBA6F}"/>
              </a:ext>
            </a:extLst>
          </p:cNvPr>
          <p:cNvSpPr/>
          <p:nvPr/>
        </p:nvSpPr>
        <p:spPr>
          <a:xfrm>
            <a:off x="1246093" y="2041711"/>
            <a:ext cx="2263587" cy="1355911"/>
          </a:xfrm>
          <a:prstGeom prst="ellipse">
            <a:avLst/>
          </a:prstGeom>
          <a:solidFill>
            <a:srgbClr val="E2F0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796A6A-7524-4E70-B8AC-F41C7703654D}"/>
              </a:ext>
            </a:extLst>
          </p:cNvPr>
          <p:cNvSpPr txBox="1"/>
          <p:nvPr/>
        </p:nvSpPr>
        <p:spPr>
          <a:xfrm>
            <a:off x="1752040" y="2189068"/>
            <a:ext cx="13536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Hinzufügen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4451A1-B721-44F2-85D6-4D591898735E}"/>
              </a:ext>
            </a:extLst>
          </p:cNvPr>
          <p:cNvSpPr/>
          <p:nvPr/>
        </p:nvSpPr>
        <p:spPr>
          <a:xfrm>
            <a:off x="8698005" y="1896034"/>
            <a:ext cx="2263587" cy="13559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591947-8491-4A95-83C2-8D007C4B5552}"/>
              </a:ext>
            </a:extLst>
          </p:cNvPr>
          <p:cNvSpPr txBox="1"/>
          <p:nvPr/>
        </p:nvSpPr>
        <p:spPr>
          <a:xfrm>
            <a:off x="9203952" y="2088214"/>
            <a:ext cx="13536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Bearbeiten</a:t>
            </a:r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7726277A-5D65-4D4F-AA25-D7BFDC4423D7}"/>
              </a:ext>
            </a:extLst>
          </p:cNvPr>
          <p:cNvCxnSpPr>
            <a:cxnSpLocks/>
          </p:cNvCxnSpPr>
          <p:nvPr/>
        </p:nvCxnSpPr>
        <p:spPr>
          <a:xfrm flipV="1">
            <a:off x="7336491" y="2591919"/>
            <a:ext cx="1239370" cy="8673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0CE3150-CE2C-47DF-B278-17E22A6DC7B9}"/>
              </a:ext>
            </a:extLst>
          </p:cNvPr>
          <p:cNvSpPr/>
          <p:nvPr/>
        </p:nvSpPr>
        <p:spPr>
          <a:xfrm>
            <a:off x="1178857" y="4641475"/>
            <a:ext cx="2263587" cy="1355911"/>
          </a:xfrm>
          <a:prstGeom prst="ellipse">
            <a:avLst/>
          </a:prstGeom>
          <a:solidFill>
            <a:srgbClr val="FBE5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33E4D6-354A-4778-955A-47BA35B4D87F}"/>
              </a:ext>
            </a:extLst>
          </p:cNvPr>
          <p:cNvSpPr txBox="1"/>
          <p:nvPr/>
        </p:nvSpPr>
        <p:spPr>
          <a:xfrm>
            <a:off x="1808069" y="4788833"/>
            <a:ext cx="13536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Löschen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6E97BD9-C86B-406C-B58E-B655061265B2}"/>
              </a:ext>
            </a:extLst>
          </p:cNvPr>
          <p:cNvSpPr/>
          <p:nvPr/>
        </p:nvSpPr>
        <p:spPr>
          <a:xfrm>
            <a:off x="8821268" y="4540621"/>
            <a:ext cx="2263587" cy="1355911"/>
          </a:xfrm>
          <a:prstGeom prst="ellipse">
            <a:avLst/>
          </a:prstGeom>
          <a:solidFill>
            <a:srgbClr val="F5E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AE5EC3-6DF1-45AE-B11C-0275D5E09019}"/>
              </a:ext>
            </a:extLst>
          </p:cNvPr>
          <p:cNvSpPr txBox="1"/>
          <p:nvPr/>
        </p:nvSpPr>
        <p:spPr>
          <a:xfrm>
            <a:off x="9152400" y="4662110"/>
            <a:ext cx="1809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Logs </a:t>
            </a:r>
            <a:r>
              <a:rPr lang="en-US" err="1">
                <a:cs typeface="Calibri"/>
              </a:rPr>
              <a:t>anzeigen</a:t>
            </a:r>
            <a:endParaRPr lang="en-US">
              <a:cs typeface="Calibri"/>
            </a:endParaRPr>
          </a:p>
        </p:txBody>
      </p:sp>
      <p:pic>
        <p:nvPicPr>
          <p:cNvPr id="6" name="Inhaltsplatzhalter 4" descr="Dokument">
            <a:extLst>
              <a:ext uri="{FF2B5EF4-FFF2-40B4-BE49-F238E27FC236}">
                <a16:creationId xmlns:a16="http://schemas.microsoft.com/office/drawing/2014/main" id="{5755FF66-AEBB-4A86-A767-24E4C2B67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7450" y="5031442"/>
            <a:ext cx="819470" cy="819469"/>
          </a:xfrm>
        </p:spPr>
      </p:pic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89B954E8-629D-49D9-BCD1-7AC983D8DF38}"/>
              </a:ext>
            </a:extLst>
          </p:cNvPr>
          <p:cNvCxnSpPr>
            <a:cxnSpLocks/>
          </p:cNvCxnSpPr>
          <p:nvPr/>
        </p:nvCxnSpPr>
        <p:spPr>
          <a:xfrm>
            <a:off x="7336489" y="4053168"/>
            <a:ext cx="1317815" cy="1172132"/>
          </a:xfrm>
          <a:prstGeom prst="curved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5" descr="Bleistift">
            <a:extLst>
              <a:ext uri="{FF2B5EF4-FFF2-40B4-BE49-F238E27FC236}">
                <a16:creationId xmlns:a16="http://schemas.microsoft.com/office/drawing/2014/main" id="{E04F048B-66B5-4820-864B-1C535B0BF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6000" y="2453528"/>
            <a:ext cx="690283" cy="690283"/>
          </a:xfrm>
          <a:prstGeom prst="rect">
            <a:avLst/>
          </a:prstGeom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0872FF3B-C0F7-4F25-AF77-753A6D1F9D3E}"/>
              </a:ext>
            </a:extLst>
          </p:cNvPr>
          <p:cNvCxnSpPr/>
          <p:nvPr/>
        </p:nvCxnSpPr>
        <p:spPr>
          <a:xfrm flipH="1" flipV="1">
            <a:off x="3589244" y="2771213"/>
            <a:ext cx="1360395" cy="598397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47F23FC-D857-4D10-8629-C50404445E11}"/>
              </a:ext>
            </a:extLst>
          </p:cNvPr>
          <p:cNvCxnSpPr>
            <a:cxnSpLocks/>
          </p:cNvCxnSpPr>
          <p:nvPr/>
        </p:nvCxnSpPr>
        <p:spPr>
          <a:xfrm flipH="1">
            <a:off x="3522008" y="4019550"/>
            <a:ext cx="1450041" cy="127298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63C42DC-3DED-47DD-8116-AF2242DC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82</a:t>
            </a:fld>
            <a:endParaRPr lang="LID4096"/>
          </a:p>
        </p:txBody>
      </p:sp>
      <p:grpSp>
        <p:nvGrpSpPr>
          <p:cNvPr id="42" name="Gruppieren 46">
            <a:extLst>
              <a:ext uri="{FF2B5EF4-FFF2-40B4-BE49-F238E27FC236}">
                <a16:creationId xmlns:a16="http://schemas.microsoft.com/office/drawing/2014/main" id="{30444816-3046-4972-9ACF-CA19D5E8D210}"/>
              </a:ext>
            </a:extLst>
          </p:cNvPr>
          <p:cNvGrpSpPr/>
          <p:nvPr/>
        </p:nvGrpSpPr>
        <p:grpSpPr>
          <a:xfrm>
            <a:off x="2053924" y="2628500"/>
            <a:ext cx="646414" cy="620069"/>
            <a:chOff x="5801729" y="2808930"/>
            <a:chExt cx="743186" cy="743184"/>
          </a:xfrm>
        </p:grpSpPr>
        <p:sp>
          <p:nvSpPr>
            <p:cNvPr id="43" name="Oval 36">
              <a:extLst>
                <a:ext uri="{FF2B5EF4-FFF2-40B4-BE49-F238E27FC236}">
                  <a16:creationId xmlns:a16="http://schemas.microsoft.com/office/drawing/2014/main" id="{AFC50416-B737-4DC0-A46C-E07454FEFF90}"/>
                </a:ext>
              </a:extLst>
            </p:cNvPr>
            <p:cNvSpPr/>
            <p:nvPr/>
          </p:nvSpPr>
          <p:spPr>
            <a:xfrm>
              <a:off x="5801729" y="2808930"/>
              <a:ext cx="743186" cy="743184"/>
            </a:xfrm>
            <a:prstGeom prst="ellipse">
              <a:avLst/>
            </a:prstGeom>
            <a:solidFill>
              <a:srgbClr val="70AD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0D575782-93FA-48BD-8076-5974DC64A86F}"/>
                </a:ext>
              </a:extLst>
            </p:cNvPr>
            <p:cNvSpPr/>
            <p:nvPr/>
          </p:nvSpPr>
          <p:spPr>
            <a:xfrm rot="5400000">
              <a:off x="5929432" y="3124782"/>
              <a:ext cx="489185" cy="1411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Rectangle 38">
              <a:extLst>
                <a:ext uri="{FF2B5EF4-FFF2-40B4-BE49-F238E27FC236}">
                  <a16:creationId xmlns:a16="http://schemas.microsoft.com/office/drawing/2014/main" id="{1DFA930C-D87B-4FAE-80E5-244791D54CA8}"/>
                </a:ext>
              </a:extLst>
            </p:cNvPr>
            <p:cNvSpPr/>
            <p:nvPr/>
          </p:nvSpPr>
          <p:spPr>
            <a:xfrm rot="10800000">
              <a:off x="5918341" y="3099507"/>
              <a:ext cx="489185" cy="1411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4" name="&quot;Not Allowed&quot; Symbol 50">
            <a:extLst>
              <a:ext uri="{FF2B5EF4-FFF2-40B4-BE49-F238E27FC236}">
                <a16:creationId xmlns:a16="http://schemas.microsoft.com/office/drawing/2014/main" id="{C1E12451-D0E0-48CB-9292-66ECFF375ABD}"/>
              </a:ext>
            </a:extLst>
          </p:cNvPr>
          <p:cNvSpPr/>
          <p:nvPr/>
        </p:nvSpPr>
        <p:spPr>
          <a:xfrm>
            <a:off x="1995625" y="5207001"/>
            <a:ext cx="630049" cy="604371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81557FC-C249-4720-A05C-8887BAC3EBD7}"/>
              </a:ext>
            </a:extLst>
          </p:cNvPr>
          <p:cNvSpPr txBox="1"/>
          <p:nvPr/>
        </p:nvSpPr>
        <p:spPr>
          <a:xfrm>
            <a:off x="5573246" y="3298451"/>
            <a:ext cx="1182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Übersicht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26174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40E09F0D-AF6A-40B5-9D6B-7EE0FAD9D5D6}"/>
              </a:ext>
            </a:extLst>
          </p:cNvPr>
          <p:cNvSpPr/>
          <p:nvPr/>
        </p:nvSpPr>
        <p:spPr>
          <a:xfrm>
            <a:off x="57877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450E18F-3BC0-41E8-BC24-CFD2FCE2F0F0}"/>
              </a:ext>
            </a:extLst>
          </p:cNvPr>
          <p:cNvSpPr/>
          <p:nvPr/>
        </p:nvSpPr>
        <p:spPr>
          <a:xfrm>
            <a:off x="0" y="704675"/>
            <a:ext cx="60960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87BBE-F109-46D8-BB2F-A3296A1A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Design-</a:t>
            </a:r>
            <a:r>
              <a:rPr lang="en-US" err="1">
                <a:cs typeface="Calibri Light"/>
              </a:rPr>
              <a:t>Anforderungen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8A4F3B-606A-4BD7-8F99-EE294DA3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83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486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F101A4F-D881-4DEA-BBA1-B1BA488C27AB}"/>
              </a:ext>
            </a:extLst>
          </p:cNvPr>
          <p:cNvSpPr/>
          <p:nvPr/>
        </p:nvSpPr>
        <p:spPr>
          <a:xfrm>
            <a:off x="57877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E4F7D29-27F0-46D1-86CD-8540292793EA}"/>
              </a:ext>
            </a:extLst>
          </p:cNvPr>
          <p:cNvSpPr/>
          <p:nvPr/>
        </p:nvSpPr>
        <p:spPr>
          <a:xfrm>
            <a:off x="0" y="704675"/>
            <a:ext cx="60960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87BBE-F109-46D8-BB2F-A3296A1A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Design-Anforderungen</a:t>
            </a:r>
            <a:endParaRPr lang="en-US"/>
          </a:p>
        </p:txBody>
      </p:sp>
      <p:pic>
        <p:nvPicPr>
          <p:cNvPr id="6" name="Graphic 6" descr="Zeichensprache">
            <a:extLst>
              <a:ext uri="{FF2B5EF4-FFF2-40B4-BE49-F238E27FC236}">
                <a16:creationId xmlns:a16="http://schemas.microsoft.com/office/drawing/2014/main" id="{5C0B4DB2-B81F-4414-A958-4CFCF3D6C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5535" y="2756089"/>
            <a:ext cx="914400" cy="903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5586C8-50B2-484E-8E3E-919654504268}"/>
              </a:ext>
            </a:extLst>
          </p:cNvPr>
          <p:cNvSpPr txBox="1"/>
          <p:nvPr/>
        </p:nvSpPr>
        <p:spPr>
          <a:xfrm>
            <a:off x="4914900" y="3634627"/>
            <a:ext cx="21604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intuitiv nutzbar</a:t>
            </a:r>
            <a:endParaRPr lang="en-US" sz="240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6D795-16BE-4ED2-A846-10E982B7F9A3}"/>
              </a:ext>
            </a:extLst>
          </p:cNvPr>
          <p:cNvSpPr/>
          <p:nvPr/>
        </p:nvSpPr>
        <p:spPr>
          <a:xfrm flipH="1">
            <a:off x="3969122" y="1781175"/>
            <a:ext cx="67235" cy="42246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057E25-0A6F-4713-89F2-EED00A45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84</a:t>
            </a:fld>
            <a:endParaRPr lang="LID4096"/>
          </a:p>
        </p:txBody>
      </p:sp>
      <p:pic>
        <p:nvPicPr>
          <p:cNvPr id="14" name="Graphic 4" descr="Auge">
            <a:extLst>
              <a:ext uri="{FF2B5EF4-FFF2-40B4-BE49-F238E27FC236}">
                <a16:creationId xmlns:a16="http://schemas.microsoft.com/office/drawing/2014/main" id="{D314AEAF-BD3E-489A-994D-4F469D3D5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9006" y="2677647"/>
            <a:ext cx="1037665" cy="1037665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1122E5EF-684C-40DE-8046-B03EFAFF1AD1}"/>
              </a:ext>
            </a:extLst>
          </p:cNvPr>
          <p:cNvSpPr txBox="1"/>
          <p:nvPr/>
        </p:nvSpPr>
        <p:spPr>
          <a:xfrm>
            <a:off x="611273" y="3634628"/>
            <a:ext cx="29209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/>
              <a:t>visuell</a:t>
            </a:r>
            <a:r>
              <a:rPr lang="en-US" sz="2400"/>
              <a:t> </a:t>
            </a:r>
            <a:r>
              <a:rPr lang="en-US" sz="2400" err="1"/>
              <a:t>ansprechend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2649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057CBECC-362A-4648-AD76-14DA70E5026E}"/>
              </a:ext>
            </a:extLst>
          </p:cNvPr>
          <p:cNvSpPr/>
          <p:nvPr/>
        </p:nvSpPr>
        <p:spPr>
          <a:xfrm>
            <a:off x="57877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D27B192-06B5-4163-96F5-6C68FC81AD00}"/>
              </a:ext>
            </a:extLst>
          </p:cNvPr>
          <p:cNvSpPr/>
          <p:nvPr/>
        </p:nvSpPr>
        <p:spPr>
          <a:xfrm>
            <a:off x="0" y="704675"/>
            <a:ext cx="60960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87BBE-F109-46D8-BB2F-A3296A1A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Design-Anforderungen</a:t>
            </a:r>
            <a:endParaRPr lang="en-US"/>
          </a:p>
        </p:txBody>
      </p:sp>
      <p:pic>
        <p:nvPicPr>
          <p:cNvPr id="7" name="Graphic 7" descr="Puzzleteile">
            <a:extLst>
              <a:ext uri="{FF2B5EF4-FFF2-40B4-BE49-F238E27FC236}">
                <a16:creationId xmlns:a16="http://schemas.microsoft.com/office/drawing/2014/main" id="{2BFBAEDF-61B7-4656-B856-E9D43766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1211" y="2677647"/>
            <a:ext cx="992841" cy="981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5586C8-50B2-484E-8E3E-919654504268}"/>
              </a:ext>
            </a:extLst>
          </p:cNvPr>
          <p:cNvSpPr txBox="1"/>
          <p:nvPr/>
        </p:nvSpPr>
        <p:spPr>
          <a:xfrm>
            <a:off x="4914900" y="3634627"/>
            <a:ext cx="21604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intuitiv nutzbar</a:t>
            </a:r>
            <a:endParaRPr lang="en-US" sz="24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B2858-5A66-44E1-BD7E-1E5DB0C23D54}"/>
              </a:ext>
            </a:extLst>
          </p:cNvPr>
          <p:cNvSpPr txBox="1"/>
          <p:nvPr/>
        </p:nvSpPr>
        <p:spPr>
          <a:xfrm>
            <a:off x="8615961" y="3658600"/>
            <a:ext cx="2860791" cy="471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generischer Aufbau</a:t>
            </a:r>
            <a:endParaRPr lang="en-US" sz="2400"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676BD3-EE64-493F-8273-FEB048293CE1}"/>
              </a:ext>
            </a:extLst>
          </p:cNvPr>
          <p:cNvSpPr/>
          <p:nvPr/>
        </p:nvSpPr>
        <p:spPr>
          <a:xfrm flipH="1">
            <a:off x="8148915" y="1781176"/>
            <a:ext cx="67235" cy="42246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2B4A6-6158-4D34-85F6-A2B5953EDDE7}"/>
              </a:ext>
            </a:extLst>
          </p:cNvPr>
          <p:cNvSpPr/>
          <p:nvPr/>
        </p:nvSpPr>
        <p:spPr>
          <a:xfrm flipH="1">
            <a:off x="3969122" y="1781175"/>
            <a:ext cx="67235" cy="42246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B3E4E4-FE59-4A62-925C-08306BB3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85</a:t>
            </a:fld>
            <a:endParaRPr lang="LID4096"/>
          </a:p>
        </p:txBody>
      </p:sp>
      <p:pic>
        <p:nvPicPr>
          <p:cNvPr id="5" name="Graphic 4" descr="Auge">
            <a:extLst>
              <a:ext uri="{FF2B5EF4-FFF2-40B4-BE49-F238E27FC236}">
                <a16:creationId xmlns:a16="http://schemas.microsoft.com/office/drawing/2014/main" id="{8C453CD8-8551-41AE-A1B9-2BE24884A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9006" y="2677647"/>
            <a:ext cx="1037665" cy="1037665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EADE08EA-0424-426A-812D-3FBC8E3469E5}"/>
              </a:ext>
            </a:extLst>
          </p:cNvPr>
          <p:cNvSpPr txBox="1"/>
          <p:nvPr/>
        </p:nvSpPr>
        <p:spPr>
          <a:xfrm>
            <a:off x="611273" y="3634628"/>
            <a:ext cx="29209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/>
              <a:t>visuell</a:t>
            </a:r>
            <a:r>
              <a:rPr lang="en-US" sz="2400"/>
              <a:t> </a:t>
            </a:r>
            <a:r>
              <a:rPr lang="en-US" sz="2400" err="1"/>
              <a:t>ansprechend</a:t>
            </a:r>
            <a:endParaRPr lang="en-US" sz="2400">
              <a:cs typeface="Calibri"/>
            </a:endParaRPr>
          </a:p>
        </p:txBody>
      </p:sp>
      <p:pic>
        <p:nvPicPr>
          <p:cNvPr id="17" name="Graphic 6" descr="Zeichensprache">
            <a:extLst>
              <a:ext uri="{FF2B5EF4-FFF2-40B4-BE49-F238E27FC236}">
                <a16:creationId xmlns:a16="http://schemas.microsoft.com/office/drawing/2014/main" id="{32C6127D-7F92-483D-A056-9621D4BC3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5535" y="2756089"/>
            <a:ext cx="914400" cy="9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063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C853AFE3-04B1-4CBC-BEE5-30C39272B564}"/>
              </a:ext>
            </a:extLst>
          </p:cNvPr>
          <p:cNvSpPr/>
          <p:nvPr/>
        </p:nvSpPr>
        <p:spPr>
          <a:xfrm>
            <a:off x="57877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CC22215-B12C-40D5-AC7D-5B46D24C21A1}"/>
              </a:ext>
            </a:extLst>
          </p:cNvPr>
          <p:cNvSpPr/>
          <p:nvPr/>
        </p:nvSpPr>
        <p:spPr>
          <a:xfrm>
            <a:off x="0" y="704675"/>
            <a:ext cx="6096000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87BBE-F109-46D8-BB2F-A3296A1A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Design-Anforderungen</a:t>
            </a:r>
            <a:endParaRPr lang="en-US"/>
          </a:p>
        </p:txBody>
      </p:sp>
      <p:pic>
        <p:nvPicPr>
          <p:cNvPr id="7" name="Graphic 7" descr="Puzzleteile">
            <a:extLst>
              <a:ext uri="{FF2B5EF4-FFF2-40B4-BE49-F238E27FC236}">
                <a16:creationId xmlns:a16="http://schemas.microsoft.com/office/drawing/2014/main" id="{2BFBAEDF-61B7-4656-B856-E9D43766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2270" y="1994090"/>
            <a:ext cx="1732428" cy="1721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5586C8-50B2-484E-8E3E-919654504268}"/>
              </a:ext>
            </a:extLst>
          </p:cNvPr>
          <p:cNvSpPr txBox="1"/>
          <p:nvPr/>
        </p:nvSpPr>
        <p:spPr>
          <a:xfrm>
            <a:off x="4914900" y="3634627"/>
            <a:ext cx="21604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chemeClr val="tx2">
                    <a:lumMod val="25000"/>
                    <a:lumOff val="75000"/>
                  </a:schemeClr>
                </a:solidFill>
              </a:rPr>
              <a:t>intuitiv</a:t>
            </a:r>
            <a:r>
              <a:rPr lang="en-US" sz="240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lumMod val="25000"/>
                    <a:lumOff val="75000"/>
                  </a:schemeClr>
                </a:solidFill>
              </a:rPr>
              <a:t>nutzbar</a:t>
            </a:r>
            <a:endParaRPr lang="en-US" sz="2400" err="1">
              <a:solidFill>
                <a:schemeClr val="tx2">
                  <a:lumMod val="25000"/>
                  <a:lumOff val="75000"/>
                </a:schemeClr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B2858-5A66-44E1-BD7E-1E5DB0C23D54}"/>
              </a:ext>
            </a:extLst>
          </p:cNvPr>
          <p:cNvSpPr txBox="1"/>
          <p:nvPr/>
        </p:nvSpPr>
        <p:spPr>
          <a:xfrm>
            <a:off x="8399928" y="3615620"/>
            <a:ext cx="35164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/>
              <a:t>generischer</a:t>
            </a:r>
            <a:r>
              <a:rPr lang="en-US" sz="2800"/>
              <a:t> Aufbau</a:t>
            </a:r>
            <a:endParaRPr lang="en-US" sz="2800"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676BD3-EE64-493F-8273-FEB048293CE1}"/>
              </a:ext>
            </a:extLst>
          </p:cNvPr>
          <p:cNvSpPr/>
          <p:nvPr/>
        </p:nvSpPr>
        <p:spPr>
          <a:xfrm flipH="1">
            <a:off x="8148916" y="1781176"/>
            <a:ext cx="67235" cy="42246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2B4A6-6158-4D34-85F6-A2B5953EDDE7}"/>
              </a:ext>
            </a:extLst>
          </p:cNvPr>
          <p:cNvSpPr/>
          <p:nvPr/>
        </p:nvSpPr>
        <p:spPr>
          <a:xfrm flipH="1">
            <a:off x="3969122" y="1781175"/>
            <a:ext cx="67235" cy="42246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5D8B90-63DC-4E5A-8731-400A31E2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86</a:t>
            </a:fld>
            <a:endParaRPr lang="LID4096"/>
          </a:p>
        </p:txBody>
      </p:sp>
      <p:pic>
        <p:nvPicPr>
          <p:cNvPr id="8" name="Graphic 4" descr="Auge">
            <a:extLst>
              <a:ext uri="{FF2B5EF4-FFF2-40B4-BE49-F238E27FC236}">
                <a16:creationId xmlns:a16="http://schemas.microsoft.com/office/drawing/2014/main" id="{EAD6AEC7-7516-44EE-963A-9CB2AE50E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9006" y="2677647"/>
            <a:ext cx="1037665" cy="1037665"/>
          </a:xfrm>
          <a:prstGeom prst="rect">
            <a:avLst/>
          </a:prstGeom>
        </p:spPr>
      </p:pic>
      <p:pic>
        <p:nvPicPr>
          <p:cNvPr id="23" name="Graphic 6" descr="Zeichensprache">
            <a:extLst>
              <a:ext uri="{FF2B5EF4-FFF2-40B4-BE49-F238E27FC236}">
                <a16:creationId xmlns:a16="http://schemas.microsoft.com/office/drawing/2014/main" id="{95DD17FF-8B95-4F36-8CCA-250509A9A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5535" y="2756089"/>
            <a:ext cx="914400" cy="903195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A720B0CD-CBBD-4B75-AE23-E7F88B662B08}"/>
              </a:ext>
            </a:extLst>
          </p:cNvPr>
          <p:cNvSpPr txBox="1"/>
          <p:nvPr/>
        </p:nvSpPr>
        <p:spPr>
          <a:xfrm>
            <a:off x="611273" y="3634628"/>
            <a:ext cx="29209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chemeClr val="tx2">
                    <a:lumMod val="25000"/>
                    <a:lumOff val="75000"/>
                  </a:schemeClr>
                </a:solidFill>
              </a:rPr>
              <a:t>visuell</a:t>
            </a:r>
            <a:r>
              <a:rPr lang="en-US" sz="240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lumMod val="25000"/>
                    <a:lumOff val="75000"/>
                  </a:schemeClr>
                </a:solidFill>
              </a:rPr>
              <a:t>ansprechend</a:t>
            </a:r>
            <a:endParaRPr lang="en-US" sz="2400">
              <a:solidFill>
                <a:schemeClr val="tx2">
                  <a:lumMod val="25000"/>
                  <a:lumOff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032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7CF3BB89-6A0A-44CE-A873-DBD027E6D9B1}"/>
              </a:ext>
            </a:extLst>
          </p:cNvPr>
          <p:cNvSpPr/>
          <p:nvPr/>
        </p:nvSpPr>
        <p:spPr>
          <a:xfrm>
            <a:off x="9673904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1F1324-68B7-4E78-B121-B4AA63CA5F0B}"/>
              </a:ext>
            </a:extLst>
          </p:cNvPr>
          <p:cNvSpPr/>
          <p:nvPr/>
        </p:nvSpPr>
        <p:spPr>
          <a:xfrm>
            <a:off x="-1" y="704675"/>
            <a:ext cx="9991023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C5A35-3566-49B7-8126-9ACE8922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Generischer</a:t>
            </a:r>
            <a:r>
              <a:rPr lang="en-US">
                <a:cs typeface="Calibri Light"/>
              </a:rPr>
              <a:t> Aufbau - </a:t>
            </a:r>
            <a:r>
              <a:rPr lang="en-US" err="1">
                <a:cs typeface="Calibri Light"/>
              </a:rPr>
              <a:t>Parameterstruktur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CA31F-EFBD-4CAA-9ED0-7EE38197B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 err="1">
                <a:cs typeface="Calibri"/>
              </a:rPr>
              <a:t>verschiedene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Themen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haben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verschiedene</a:t>
            </a:r>
            <a:r>
              <a:rPr lang="en-US">
                <a:cs typeface="Calibri"/>
              </a:rPr>
              <a:t> Parameter</a:t>
            </a:r>
          </a:p>
          <a:p>
            <a:pPr lvl="1"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Ø"/>
            </a:pPr>
            <a:r>
              <a:rPr lang="en-US" err="1">
                <a:ea typeface="+mn-lt"/>
                <a:cs typeface="+mn-lt"/>
              </a:rPr>
              <a:t>ortsbezogener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Wetterbericht</a:t>
            </a:r>
            <a:r>
              <a:rPr lang="en-US">
                <a:ea typeface="+mn-lt"/>
                <a:cs typeface="+mn-lt"/>
              </a:rPr>
              <a:t>: Ort, </a:t>
            </a:r>
            <a:r>
              <a:rPr lang="en-US" err="1">
                <a:ea typeface="+mn-lt"/>
                <a:cs typeface="+mn-lt"/>
              </a:rPr>
              <a:t>Postleitzahl</a:t>
            </a:r>
            <a:r>
              <a:rPr lang="en-US">
                <a:ea typeface="+mn-lt"/>
                <a:cs typeface="+mn-lt"/>
              </a:rPr>
              <a:t>, ...</a:t>
            </a:r>
          </a:p>
          <a:p>
            <a:pPr lvl="1"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Ø"/>
            </a:pPr>
            <a:r>
              <a:rPr lang="en-US">
                <a:ea typeface="+mn-lt"/>
                <a:cs typeface="+mn-lt"/>
              </a:rPr>
              <a:t>Twitter-</a:t>
            </a:r>
            <a:r>
              <a:rPr lang="en-US" err="1">
                <a:ea typeface="+mn-lt"/>
                <a:cs typeface="+mn-lt"/>
              </a:rPr>
              <a:t>Wordcloud</a:t>
            </a:r>
            <a:r>
              <a:rPr lang="en-US">
                <a:ea typeface="+mn-lt"/>
                <a:cs typeface="+mn-lt"/>
              </a:rPr>
              <a:t>: Hashtags, …</a:t>
            </a:r>
            <a:endParaRPr lang="en-US"/>
          </a:p>
          <a:p>
            <a:pPr lvl="1"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Ø"/>
            </a:pPr>
            <a:r>
              <a:rPr lang="en-US">
                <a:ea typeface="+mn-lt"/>
                <a:cs typeface="+mn-lt"/>
              </a:rPr>
              <a:t>Bundesliga-</a:t>
            </a:r>
            <a:r>
              <a:rPr lang="en-US" err="1">
                <a:ea typeface="+mn-lt"/>
                <a:cs typeface="+mn-lt"/>
              </a:rPr>
              <a:t>Ergebnisse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Spielklasse</a:t>
            </a:r>
            <a:r>
              <a:rPr lang="en-US">
                <a:ea typeface="+mn-lt"/>
                <a:cs typeface="+mn-lt"/>
              </a:rPr>
              <a:t> (1., 2. </a:t>
            </a:r>
            <a:r>
              <a:rPr lang="en-US" err="1">
                <a:ea typeface="+mn-lt"/>
                <a:cs typeface="+mn-lt"/>
              </a:rPr>
              <a:t>oder</a:t>
            </a:r>
            <a:r>
              <a:rPr lang="en-US">
                <a:ea typeface="+mn-lt"/>
                <a:cs typeface="+mn-lt"/>
              </a:rPr>
              <a:t> 3. Liga)</a:t>
            </a:r>
          </a:p>
          <a:p>
            <a:pPr>
              <a:lnSpc>
                <a:spcPct val="150000"/>
              </a:lnSpc>
              <a:buClr>
                <a:srgbClr val="2E97C5"/>
              </a:buClr>
              <a:buFont typeface="Wingdings" panose="05000000000000000000" pitchFamily="2" charset="2"/>
              <a:buChar char="§"/>
            </a:pPr>
            <a:r>
              <a:rPr lang="en-US" err="1">
                <a:ea typeface="+mn-lt"/>
                <a:cs typeface="+mn-lt"/>
              </a:rPr>
              <a:t>Ziel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einheitliches</a:t>
            </a:r>
            <a:r>
              <a:rPr lang="en-US">
                <a:ea typeface="+mn-lt"/>
                <a:cs typeface="+mn-lt"/>
              </a:rPr>
              <a:t> Interface </a:t>
            </a:r>
            <a:r>
              <a:rPr lang="en-US" err="1">
                <a:ea typeface="+mn-lt"/>
                <a:cs typeface="+mn-lt"/>
              </a:rPr>
              <a:t>für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Parameterauswahl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E78B35-FBEB-4B4D-8A85-3636FA63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87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35078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7CF3BB89-6A0A-44CE-A873-DBD027E6D9B1}"/>
              </a:ext>
            </a:extLst>
          </p:cNvPr>
          <p:cNvSpPr/>
          <p:nvPr/>
        </p:nvSpPr>
        <p:spPr>
          <a:xfrm>
            <a:off x="8227069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1F1324-68B7-4E78-B121-B4AA63CA5F0B}"/>
              </a:ext>
            </a:extLst>
          </p:cNvPr>
          <p:cNvSpPr/>
          <p:nvPr/>
        </p:nvSpPr>
        <p:spPr>
          <a:xfrm>
            <a:off x="-1" y="704675"/>
            <a:ext cx="8534542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C5A35-3566-49B7-8126-9ACE8922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Parameterauswahl: Wetterbericht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E78B35-FBEB-4B4D-8A85-3636FA63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88</a:t>
            </a:fld>
            <a:endParaRPr lang="LID4096"/>
          </a:p>
        </p:txBody>
      </p:sp>
      <p:pic>
        <p:nvPicPr>
          <p:cNvPr id="3" name="Grafik 4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D975C03A-6A5D-49F2-B1B9-15A2130BB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93" y="1576722"/>
            <a:ext cx="5550060" cy="422541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167538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7CF3BB89-6A0A-44CE-A873-DBD027E6D9B1}"/>
              </a:ext>
            </a:extLst>
          </p:cNvPr>
          <p:cNvSpPr/>
          <p:nvPr/>
        </p:nvSpPr>
        <p:spPr>
          <a:xfrm>
            <a:off x="9326663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1F1324-68B7-4E78-B121-B4AA63CA5F0B}"/>
              </a:ext>
            </a:extLst>
          </p:cNvPr>
          <p:cNvSpPr/>
          <p:nvPr/>
        </p:nvSpPr>
        <p:spPr>
          <a:xfrm>
            <a:off x="-1" y="704675"/>
            <a:ext cx="9634137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C5A35-3566-49B7-8126-9ACE8922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Parameterauswahl: Twitter-Wordcloud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E78B35-FBEB-4B4D-8A85-3636FA63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89</a:t>
            </a:fld>
            <a:endParaRPr lang="LID4096"/>
          </a:p>
        </p:txBody>
      </p:sp>
      <p:pic>
        <p:nvPicPr>
          <p:cNvPr id="3" name="Grafik 4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7441610D-887A-4BBE-92A5-9456C596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03" y="1591779"/>
            <a:ext cx="5607933" cy="452632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863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4874079-A73D-45F9-87B9-07BAE7E62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7" r="8301"/>
          <a:stretch/>
        </p:blipFill>
        <p:spPr>
          <a:xfrm>
            <a:off x="602246" y="2514600"/>
            <a:ext cx="5945642" cy="262053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44092D4-26C5-4836-AB45-10DA873B3C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7" t="50015" r="8301" b="25560"/>
          <a:stretch/>
        </p:blipFill>
        <p:spPr>
          <a:xfrm>
            <a:off x="602246" y="3825240"/>
            <a:ext cx="5945642" cy="64008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A7FF49B1-6E0E-42D8-8C88-B0F1AA822D19}"/>
              </a:ext>
            </a:extLst>
          </p:cNvPr>
          <p:cNvSpPr/>
          <p:nvPr/>
        </p:nvSpPr>
        <p:spPr>
          <a:xfrm>
            <a:off x="7994009" y="704675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9385C5-4C8A-4F5F-A914-307B169A5FC2}"/>
              </a:ext>
            </a:extLst>
          </p:cNvPr>
          <p:cNvSpPr/>
          <p:nvPr/>
        </p:nvSpPr>
        <p:spPr>
          <a:xfrm>
            <a:off x="0" y="704675"/>
            <a:ext cx="830510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4AF2A3-7274-4066-B012-410AF6E3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Projektverwaltung mit GitHub</a:t>
            </a:r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1AAD8E-09C5-4312-890A-A92E441C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9</a:t>
            </a:fld>
            <a:endParaRPr lang="LID4096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8CC4D7-848E-4B8C-B527-DA2269AB9D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" t="53906" r="44326" b="36684"/>
          <a:stretch/>
        </p:blipFill>
        <p:spPr>
          <a:xfrm>
            <a:off x="6629400" y="2610201"/>
            <a:ext cx="4724400" cy="320751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29261FA-D0D2-4A64-AD95-53FE302D4C32}"/>
              </a:ext>
            </a:extLst>
          </p:cNvPr>
          <p:cNvCxnSpPr>
            <a:cxnSpLocks/>
          </p:cNvCxnSpPr>
          <p:nvPr/>
        </p:nvCxnSpPr>
        <p:spPr>
          <a:xfrm flipH="1">
            <a:off x="5074920" y="3384550"/>
            <a:ext cx="1554482" cy="542499"/>
          </a:xfrm>
          <a:prstGeom prst="straightConnector1">
            <a:avLst/>
          </a:prstGeom>
          <a:ln w="57150">
            <a:solidFill>
              <a:srgbClr val="2E9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4BF26E-596E-4185-8780-B10A709A8F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52503" r="28440" b="36445"/>
          <a:stretch/>
        </p:blipFill>
        <p:spPr>
          <a:xfrm>
            <a:off x="6629400" y="3190658"/>
            <a:ext cx="1563252" cy="387784"/>
          </a:xfrm>
          <a:prstGeom prst="roundRect">
            <a:avLst/>
          </a:prstGeom>
          <a:ln w="38100">
            <a:solidFill>
              <a:srgbClr val="2E97C5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345923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90</a:t>
            </a:fld>
            <a:endParaRPr lang="LID4096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ED81E76-3C10-4588-BC3B-08280E2663D5}"/>
              </a:ext>
            </a:extLst>
          </p:cNvPr>
          <p:cNvSpPr/>
          <p:nvPr/>
        </p:nvSpPr>
        <p:spPr>
          <a:xfrm>
            <a:off x="7580815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2353AD3-EEF5-47C3-9C85-64F04DAAFACF}"/>
              </a:ext>
            </a:extLst>
          </p:cNvPr>
          <p:cNvSpPr/>
          <p:nvPr/>
        </p:nvSpPr>
        <p:spPr>
          <a:xfrm>
            <a:off x="-1" y="704675"/>
            <a:ext cx="78882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B2C98BB-CA60-4501-8791-259D8ED2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run_config: Twitter-Wordcloud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9F95C3C-FA79-41C2-93B4-72CFB0CB620B}"/>
              </a:ext>
            </a:extLst>
          </p:cNvPr>
          <p:cNvSpPr/>
          <p:nvPr/>
        </p:nvSpPr>
        <p:spPr>
          <a:xfrm>
            <a:off x="7615010" y="3799550"/>
            <a:ext cx="3724768" cy="1026772"/>
          </a:xfrm>
          <a:prstGeom prst="roundRect">
            <a:avLst/>
          </a:prstGeom>
          <a:noFill/>
          <a:ln w="38100">
            <a:solidFill>
              <a:srgbClr val="2E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/>
                </a:solidFill>
                <a:cs typeface="Arial"/>
              </a:rPr>
              <a:t>Themenspezifische Parameterinformationen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9625477-C9FD-4653-B831-A88FB5346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7987" y="1551730"/>
            <a:ext cx="3032311" cy="46863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78016C1-07C1-498E-ACB9-AB7A73E57C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t="78279" r="8483" b="14144"/>
          <a:stretch/>
        </p:blipFill>
        <p:spPr>
          <a:xfrm>
            <a:off x="2636668" y="5220070"/>
            <a:ext cx="2556769" cy="355107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10" name="Straight Arrow Connector 8">
            <a:extLst>
              <a:ext uri="{FF2B5EF4-FFF2-40B4-BE49-F238E27FC236}">
                <a16:creationId xmlns:a16="http://schemas.microsoft.com/office/drawing/2014/main" id="{3EA999B3-0B5D-418F-A86A-914B0FBE41EC}"/>
              </a:ext>
            </a:extLst>
          </p:cNvPr>
          <p:cNvCxnSpPr>
            <a:cxnSpLocks/>
          </p:cNvCxnSpPr>
          <p:nvPr/>
        </p:nvCxnSpPr>
        <p:spPr>
          <a:xfrm flipH="1">
            <a:off x="5193437" y="4341872"/>
            <a:ext cx="2411929" cy="10912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669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91</a:t>
            </a:fld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D9B4A03-8FBB-41E7-9256-F8D039E5809E}"/>
              </a:ext>
            </a:extLst>
          </p:cNvPr>
          <p:cNvSpPr/>
          <p:nvPr/>
        </p:nvSpPr>
        <p:spPr>
          <a:xfrm>
            <a:off x="2176039" y="591369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14A2D7D-42D6-49AE-9696-A1B60D3E2943}"/>
              </a:ext>
            </a:extLst>
          </p:cNvPr>
          <p:cNvGrpSpPr/>
          <p:nvPr/>
        </p:nvGrpSpPr>
        <p:grpSpPr>
          <a:xfrm>
            <a:off x="665454" y="1544631"/>
            <a:ext cx="4070608" cy="4704356"/>
            <a:chOff x="6935075" y="1197391"/>
            <a:chExt cx="4070608" cy="4704356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5" name="Grafik 6">
              <a:extLst>
                <a:ext uri="{FF2B5EF4-FFF2-40B4-BE49-F238E27FC236}">
                  <a16:creationId xmlns:a16="http://schemas.microsoft.com/office/drawing/2014/main" id="{62DD67A3-E647-466A-8647-01B81622C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35075" y="1197391"/>
              <a:ext cx="4070608" cy="4704356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6E8C5544-7A46-497F-A903-B4E4684F796C}"/>
                </a:ext>
              </a:extLst>
            </p:cNvPr>
            <p:cNvSpPr/>
            <p:nvPr/>
          </p:nvSpPr>
          <p:spPr>
            <a:xfrm>
              <a:off x="7288192" y="5363898"/>
              <a:ext cx="192910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103E9CAA-97D5-428D-BEF6-9BD57381B950}"/>
              </a:ext>
            </a:extLst>
          </p:cNvPr>
          <p:cNvSpPr/>
          <p:nvPr/>
        </p:nvSpPr>
        <p:spPr>
          <a:xfrm>
            <a:off x="7580815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6C74C4B-E809-4878-BBBD-E65AC3DB045B}"/>
              </a:ext>
            </a:extLst>
          </p:cNvPr>
          <p:cNvSpPr/>
          <p:nvPr/>
        </p:nvSpPr>
        <p:spPr>
          <a:xfrm>
            <a:off x="-1" y="704675"/>
            <a:ext cx="78882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25A2326-2215-4F61-A914-BB3A3344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run_config: Twitter-Wordcloud</a:t>
            </a:r>
          </a:p>
        </p:txBody>
      </p:sp>
    </p:spTree>
    <p:extLst>
      <p:ext uri="{BB962C8B-B14F-4D97-AF65-F5344CB8AC3E}">
        <p14:creationId xmlns:p14="http://schemas.microsoft.com/office/powerpoint/2010/main" val="12082973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92</a:t>
            </a:fld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D9B4A03-8FBB-41E7-9256-F8D039E5809E}"/>
              </a:ext>
            </a:extLst>
          </p:cNvPr>
          <p:cNvSpPr/>
          <p:nvPr/>
        </p:nvSpPr>
        <p:spPr>
          <a:xfrm>
            <a:off x="2176039" y="591369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14A2D7D-42D6-49AE-9696-A1B60D3E2943}"/>
              </a:ext>
            </a:extLst>
          </p:cNvPr>
          <p:cNvGrpSpPr/>
          <p:nvPr/>
        </p:nvGrpSpPr>
        <p:grpSpPr>
          <a:xfrm>
            <a:off x="665454" y="1544631"/>
            <a:ext cx="4070608" cy="4704356"/>
            <a:chOff x="6935075" y="1197391"/>
            <a:chExt cx="4070608" cy="4704356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9D31703-011B-4672-AA25-07D7B7EAB2BC}"/>
                </a:ext>
              </a:extLst>
            </p:cNvPr>
            <p:cNvSpPr/>
            <p:nvPr/>
          </p:nvSpPr>
          <p:spPr>
            <a:xfrm>
              <a:off x="7577559" y="5122761"/>
              <a:ext cx="366531" cy="57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6E8C5544-7A46-497F-A903-B4E4684F796C}"/>
                </a:ext>
              </a:extLst>
            </p:cNvPr>
            <p:cNvSpPr/>
            <p:nvPr/>
          </p:nvSpPr>
          <p:spPr>
            <a:xfrm>
              <a:off x="7288192" y="5363898"/>
              <a:ext cx="192910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3062EF7-3A2B-43CA-A111-A08A62B4D32A}"/>
                </a:ext>
              </a:extLst>
            </p:cNvPr>
            <p:cNvSpPr/>
            <p:nvPr/>
          </p:nvSpPr>
          <p:spPr>
            <a:xfrm>
              <a:off x="7191736" y="5826884"/>
              <a:ext cx="192910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47F569C-2B22-4813-B5D3-62DB5C79638A}"/>
                </a:ext>
              </a:extLst>
            </p:cNvPr>
            <p:cNvSpPr/>
            <p:nvPr/>
          </p:nvSpPr>
          <p:spPr>
            <a:xfrm>
              <a:off x="7307483" y="5595393"/>
              <a:ext cx="366531" cy="57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6">
              <a:extLst>
                <a:ext uri="{FF2B5EF4-FFF2-40B4-BE49-F238E27FC236}">
                  <a16:creationId xmlns:a16="http://schemas.microsoft.com/office/drawing/2014/main" id="{62DD67A3-E647-466A-8647-01B81622C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35075" y="1197391"/>
              <a:ext cx="4070608" cy="4704356"/>
            </a:xfrm>
            <a:prstGeom prst="rect">
              <a:avLst/>
            </a:prstGeom>
          </p:spPr>
        </p:pic>
      </p:grpSp>
      <p:sp>
        <p:nvSpPr>
          <p:cNvPr id="29" name="Ellipse 28">
            <a:extLst>
              <a:ext uri="{FF2B5EF4-FFF2-40B4-BE49-F238E27FC236}">
                <a16:creationId xmlns:a16="http://schemas.microsoft.com/office/drawing/2014/main" id="{93A3F3B6-DB5D-4003-83BA-7C5CA80943F9}"/>
              </a:ext>
            </a:extLst>
          </p:cNvPr>
          <p:cNvSpPr/>
          <p:nvPr/>
        </p:nvSpPr>
        <p:spPr>
          <a:xfrm>
            <a:off x="7580815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8C9D5CD-5552-4C5F-8904-49E85C633810}"/>
              </a:ext>
            </a:extLst>
          </p:cNvPr>
          <p:cNvSpPr/>
          <p:nvPr/>
        </p:nvSpPr>
        <p:spPr>
          <a:xfrm>
            <a:off x="-1" y="704675"/>
            <a:ext cx="78882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B303A16-1331-4390-8DDE-D82C277C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run_config: Twitter-Wordcloud</a:t>
            </a:r>
          </a:p>
        </p:txBody>
      </p:sp>
      <p:pic>
        <p:nvPicPr>
          <p:cNvPr id="22" name="Grafik 6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1F49909D-54A2-49EB-B935-7DAC5E81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84" t="4531" r="26513" b="70182"/>
          <a:stretch/>
        </p:blipFill>
        <p:spPr>
          <a:xfrm>
            <a:off x="838200" y="1757779"/>
            <a:ext cx="2819400" cy="118960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191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93</a:t>
            </a:fld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D9B4A03-8FBB-41E7-9256-F8D039E5809E}"/>
              </a:ext>
            </a:extLst>
          </p:cNvPr>
          <p:cNvSpPr/>
          <p:nvPr/>
        </p:nvSpPr>
        <p:spPr>
          <a:xfrm>
            <a:off x="2176039" y="591369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C0684A1-E695-4C3D-BDFE-45DB006DC8B4}"/>
              </a:ext>
            </a:extLst>
          </p:cNvPr>
          <p:cNvSpPr/>
          <p:nvPr/>
        </p:nvSpPr>
        <p:spPr>
          <a:xfrm>
            <a:off x="7580815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F369346-3401-41B4-A7A8-0FC43587FDF9}"/>
              </a:ext>
            </a:extLst>
          </p:cNvPr>
          <p:cNvSpPr/>
          <p:nvPr/>
        </p:nvSpPr>
        <p:spPr>
          <a:xfrm>
            <a:off x="-1" y="704675"/>
            <a:ext cx="78882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5E1F577-55E7-472A-9421-1EB3ABB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run_config: Twitter-Wordcloud</a:t>
            </a:r>
          </a:p>
        </p:txBody>
      </p:sp>
      <p:pic>
        <p:nvPicPr>
          <p:cNvPr id="26" name="Grafik 6">
            <a:extLst>
              <a:ext uri="{FF2B5EF4-FFF2-40B4-BE49-F238E27FC236}">
                <a16:creationId xmlns:a16="http://schemas.microsoft.com/office/drawing/2014/main" id="{083A262E-62E9-40AE-8A11-B3555E05D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454" y="1544631"/>
            <a:ext cx="4070608" cy="4704356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3A13CFD-4EDB-4A9C-B782-6564E9151373}"/>
              </a:ext>
            </a:extLst>
          </p:cNvPr>
          <p:cNvGrpSpPr/>
          <p:nvPr/>
        </p:nvGrpSpPr>
        <p:grpSpPr>
          <a:xfrm>
            <a:off x="6166413" y="5192584"/>
            <a:ext cx="752354" cy="771642"/>
            <a:chOff x="7191736" y="5122761"/>
            <a:chExt cx="752354" cy="771642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6A77B88-6D33-4CCB-AC12-9F309E6F4FC1}"/>
                </a:ext>
              </a:extLst>
            </p:cNvPr>
            <p:cNvSpPr/>
            <p:nvPr/>
          </p:nvSpPr>
          <p:spPr>
            <a:xfrm>
              <a:off x="7577559" y="5122761"/>
              <a:ext cx="366531" cy="578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94D25031-B9A0-4C84-829C-5886DF036A32}"/>
                </a:ext>
              </a:extLst>
            </p:cNvPr>
            <p:cNvSpPr/>
            <p:nvPr/>
          </p:nvSpPr>
          <p:spPr>
            <a:xfrm>
              <a:off x="7288192" y="5363898"/>
              <a:ext cx="192910" cy="675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D7672B7-F0EE-4E95-9ED6-21601F978D2B}"/>
                </a:ext>
              </a:extLst>
            </p:cNvPr>
            <p:cNvSpPr/>
            <p:nvPr/>
          </p:nvSpPr>
          <p:spPr>
            <a:xfrm>
              <a:off x="7191736" y="5826884"/>
              <a:ext cx="192910" cy="675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4C260D6-DB6F-4C8F-924A-BCDDD9FA04AB}"/>
                </a:ext>
              </a:extLst>
            </p:cNvPr>
            <p:cNvSpPr/>
            <p:nvPr/>
          </p:nvSpPr>
          <p:spPr>
            <a:xfrm>
              <a:off x="7307483" y="5595393"/>
              <a:ext cx="366531" cy="578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" name="Grafik 6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7DC47BA4-1889-40B7-AA7D-FF167A9B5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84" t="4531" r="26513" b="70182"/>
          <a:stretch/>
        </p:blipFill>
        <p:spPr>
          <a:xfrm>
            <a:off x="538223" y="1826798"/>
            <a:ext cx="5365427" cy="2299281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18637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94</a:t>
            </a:fld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D9B4A03-8FBB-41E7-9256-F8D039E5809E}"/>
              </a:ext>
            </a:extLst>
          </p:cNvPr>
          <p:cNvSpPr/>
          <p:nvPr/>
        </p:nvSpPr>
        <p:spPr>
          <a:xfrm>
            <a:off x="2176039" y="591369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B304271-6DB9-4B16-B861-485DC4A4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832" y="2686790"/>
            <a:ext cx="5521123" cy="703130"/>
          </a:xfrm>
          <a:prstGeom prst="rect">
            <a:avLst/>
          </a:prstGeom>
          <a:effectLst/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46C0725-0155-4BE8-A8E6-3662B11B4FBD}"/>
              </a:ext>
            </a:extLst>
          </p:cNvPr>
          <p:cNvSpPr txBox="1"/>
          <p:nvPr/>
        </p:nvSpPr>
        <p:spPr>
          <a:xfrm>
            <a:off x="6508830" y="220690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Arial"/>
              </a:rPr>
              <a:t>im Frontend: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A7D4DBC-FACD-4AB4-ADE0-A471B3FD41C8}"/>
              </a:ext>
            </a:extLst>
          </p:cNvPr>
          <p:cNvSpPr/>
          <p:nvPr/>
        </p:nvSpPr>
        <p:spPr>
          <a:xfrm>
            <a:off x="7580815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2C64C0E-28FF-49D4-B1E4-8A9BDCB69B3E}"/>
              </a:ext>
            </a:extLst>
          </p:cNvPr>
          <p:cNvSpPr/>
          <p:nvPr/>
        </p:nvSpPr>
        <p:spPr>
          <a:xfrm>
            <a:off x="-1" y="704675"/>
            <a:ext cx="78882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011F313-664B-4311-BEA9-24E5D3EE7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run_config: Twitter-Wordcloud</a:t>
            </a:r>
          </a:p>
        </p:txBody>
      </p:sp>
      <p:pic>
        <p:nvPicPr>
          <p:cNvPr id="18" name="Grafik 6">
            <a:extLst>
              <a:ext uri="{FF2B5EF4-FFF2-40B4-BE49-F238E27FC236}">
                <a16:creationId xmlns:a16="http://schemas.microsoft.com/office/drawing/2014/main" id="{5A78271D-DF47-422C-B5C3-8E87499CC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454" y="1544631"/>
            <a:ext cx="4070608" cy="4704356"/>
          </a:xfrm>
          <a:prstGeom prst="rect">
            <a:avLst/>
          </a:prstGeom>
        </p:spPr>
      </p:pic>
      <p:pic>
        <p:nvPicPr>
          <p:cNvPr id="21" name="Grafik 6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4B7E7EA0-A654-45D3-995F-44B36FB870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84" t="4531" r="26513" b="70182"/>
          <a:stretch/>
        </p:blipFill>
        <p:spPr>
          <a:xfrm>
            <a:off x="538223" y="1826798"/>
            <a:ext cx="5365427" cy="2299281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357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D6ECBCE-237F-4E95-B57D-0944888B1228}"/>
              </a:ext>
            </a:extLst>
          </p:cNvPr>
          <p:cNvGrpSpPr/>
          <p:nvPr/>
        </p:nvGrpSpPr>
        <p:grpSpPr>
          <a:xfrm>
            <a:off x="665454" y="1544631"/>
            <a:ext cx="4070608" cy="4704356"/>
            <a:chOff x="6935075" y="1197391"/>
            <a:chExt cx="4070608" cy="4704356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7" name="Grafik 6">
              <a:extLst>
                <a:ext uri="{FF2B5EF4-FFF2-40B4-BE49-F238E27FC236}">
                  <a16:creationId xmlns:a16="http://schemas.microsoft.com/office/drawing/2014/main" id="{D79F8D81-9AF0-4D9F-8ED0-3365385E1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35075" y="1197391"/>
              <a:ext cx="4070608" cy="4704356"/>
            </a:xfrm>
            <a:prstGeom prst="rect">
              <a:avLst/>
            </a:prstGeom>
          </p:spPr>
        </p:pic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AB87D4B-194D-4F76-96B3-E7D54B788BD9}"/>
                </a:ext>
              </a:extLst>
            </p:cNvPr>
            <p:cNvSpPr/>
            <p:nvPr/>
          </p:nvSpPr>
          <p:spPr>
            <a:xfrm>
              <a:off x="7288192" y="5363898"/>
              <a:ext cx="192910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95</a:t>
            </a:fld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D9B4A03-8FBB-41E7-9256-F8D039E5809E}"/>
              </a:ext>
            </a:extLst>
          </p:cNvPr>
          <p:cNvSpPr/>
          <p:nvPr/>
        </p:nvSpPr>
        <p:spPr>
          <a:xfrm>
            <a:off x="2176039" y="591369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20CDCD7-C9BA-44BD-A181-EEDDC733306F}"/>
              </a:ext>
            </a:extLst>
          </p:cNvPr>
          <p:cNvSpPr/>
          <p:nvPr/>
        </p:nvSpPr>
        <p:spPr>
          <a:xfrm>
            <a:off x="7580815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F8FBB5-B270-4F40-B130-ADF4FE7A6B96}"/>
              </a:ext>
            </a:extLst>
          </p:cNvPr>
          <p:cNvSpPr/>
          <p:nvPr/>
        </p:nvSpPr>
        <p:spPr>
          <a:xfrm>
            <a:off x="-1" y="704675"/>
            <a:ext cx="78882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D7031DE-A5D9-4BAE-AE8F-F94CC427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run_config: Twitter-Wordcloud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11449B4-0233-4D0C-BC6F-851E4E320048}"/>
              </a:ext>
            </a:extLst>
          </p:cNvPr>
          <p:cNvGrpSpPr/>
          <p:nvPr/>
        </p:nvGrpSpPr>
        <p:grpSpPr>
          <a:xfrm>
            <a:off x="772358" y="3098307"/>
            <a:ext cx="3879542" cy="2873265"/>
            <a:chOff x="7041979" y="2751067"/>
            <a:chExt cx="3879542" cy="287326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21" name="Grafik 6">
              <a:extLst>
                <a:ext uri="{FF2B5EF4-FFF2-40B4-BE49-F238E27FC236}">
                  <a16:creationId xmlns:a16="http://schemas.microsoft.com/office/drawing/2014/main" id="{D19E16BE-4538-465E-8830-068D592D2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8" t="33026" r="2067" b="5897"/>
            <a:stretch/>
          </p:blipFill>
          <p:spPr>
            <a:xfrm>
              <a:off x="7041979" y="2751067"/>
              <a:ext cx="3879542" cy="2873265"/>
            </a:xfrm>
            <a:prstGeom prst="round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DA116C9-B3A7-44A4-BD2E-D05302AE963A}"/>
                </a:ext>
              </a:extLst>
            </p:cNvPr>
            <p:cNvSpPr/>
            <p:nvPr/>
          </p:nvSpPr>
          <p:spPr>
            <a:xfrm>
              <a:off x="7288192" y="5363898"/>
              <a:ext cx="192910" cy="675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3667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D6ECBCE-237F-4E95-B57D-0944888B1228}"/>
              </a:ext>
            </a:extLst>
          </p:cNvPr>
          <p:cNvGrpSpPr/>
          <p:nvPr/>
        </p:nvGrpSpPr>
        <p:grpSpPr>
          <a:xfrm>
            <a:off x="665454" y="1544631"/>
            <a:ext cx="4070608" cy="4704356"/>
            <a:chOff x="6935075" y="1197391"/>
            <a:chExt cx="4070608" cy="4704356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7" name="Grafik 6">
              <a:extLst>
                <a:ext uri="{FF2B5EF4-FFF2-40B4-BE49-F238E27FC236}">
                  <a16:creationId xmlns:a16="http://schemas.microsoft.com/office/drawing/2014/main" id="{D79F8D81-9AF0-4D9F-8ED0-3365385E1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35075" y="1197391"/>
              <a:ext cx="4070608" cy="4704356"/>
            </a:xfrm>
            <a:prstGeom prst="rect">
              <a:avLst/>
            </a:prstGeom>
          </p:spPr>
        </p:pic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AB87D4B-194D-4F76-96B3-E7D54B788BD9}"/>
                </a:ext>
              </a:extLst>
            </p:cNvPr>
            <p:cNvSpPr/>
            <p:nvPr/>
          </p:nvSpPr>
          <p:spPr>
            <a:xfrm>
              <a:off x="7288192" y="5363898"/>
              <a:ext cx="192910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96</a:t>
            </a:fld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D9B4A03-8FBB-41E7-9256-F8D039E5809E}"/>
              </a:ext>
            </a:extLst>
          </p:cNvPr>
          <p:cNvSpPr/>
          <p:nvPr/>
        </p:nvSpPr>
        <p:spPr>
          <a:xfrm>
            <a:off x="2176039" y="591369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20CDCD7-C9BA-44BD-A181-EEDDC733306F}"/>
              </a:ext>
            </a:extLst>
          </p:cNvPr>
          <p:cNvSpPr/>
          <p:nvPr/>
        </p:nvSpPr>
        <p:spPr>
          <a:xfrm>
            <a:off x="7580815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F8FBB5-B270-4F40-B130-ADF4FE7A6B96}"/>
              </a:ext>
            </a:extLst>
          </p:cNvPr>
          <p:cNvSpPr/>
          <p:nvPr/>
        </p:nvSpPr>
        <p:spPr>
          <a:xfrm>
            <a:off x="-1" y="704675"/>
            <a:ext cx="78882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D7031DE-A5D9-4BAE-AE8F-F94CC427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run_config: Twitter-Wordcloud</a:t>
            </a:r>
          </a:p>
        </p:txBody>
      </p:sp>
      <p:pic>
        <p:nvPicPr>
          <p:cNvPr id="21" name="Grafik 6">
            <a:extLst>
              <a:ext uri="{FF2B5EF4-FFF2-40B4-BE49-F238E27FC236}">
                <a16:creationId xmlns:a16="http://schemas.microsoft.com/office/drawing/2014/main" id="{D19E16BE-4538-465E-8830-068D592D2F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33026" r="2067" b="5897"/>
          <a:stretch/>
        </p:blipFill>
        <p:spPr>
          <a:xfrm>
            <a:off x="487729" y="2020949"/>
            <a:ext cx="5747504" cy="4041090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9485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D6ECBCE-237F-4E95-B57D-0944888B1228}"/>
              </a:ext>
            </a:extLst>
          </p:cNvPr>
          <p:cNvGrpSpPr/>
          <p:nvPr/>
        </p:nvGrpSpPr>
        <p:grpSpPr>
          <a:xfrm>
            <a:off x="665454" y="1544631"/>
            <a:ext cx="4070608" cy="4704356"/>
            <a:chOff x="6935075" y="1197391"/>
            <a:chExt cx="4070608" cy="4704356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7" name="Grafik 6">
              <a:extLst>
                <a:ext uri="{FF2B5EF4-FFF2-40B4-BE49-F238E27FC236}">
                  <a16:creationId xmlns:a16="http://schemas.microsoft.com/office/drawing/2014/main" id="{D79F8D81-9AF0-4D9F-8ED0-3365385E1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35075" y="1197391"/>
              <a:ext cx="4070608" cy="4704356"/>
            </a:xfrm>
            <a:prstGeom prst="rect">
              <a:avLst/>
            </a:prstGeom>
          </p:spPr>
        </p:pic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AB87D4B-194D-4F76-96B3-E7D54B788BD9}"/>
                </a:ext>
              </a:extLst>
            </p:cNvPr>
            <p:cNvSpPr/>
            <p:nvPr/>
          </p:nvSpPr>
          <p:spPr>
            <a:xfrm>
              <a:off x="7288192" y="5363898"/>
              <a:ext cx="192910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97</a:t>
            </a:fld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D9B4A03-8FBB-41E7-9256-F8D039E5809E}"/>
              </a:ext>
            </a:extLst>
          </p:cNvPr>
          <p:cNvSpPr/>
          <p:nvPr/>
        </p:nvSpPr>
        <p:spPr>
          <a:xfrm>
            <a:off x="2176039" y="591369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20CDCD7-C9BA-44BD-A181-EEDDC733306F}"/>
              </a:ext>
            </a:extLst>
          </p:cNvPr>
          <p:cNvSpPr/>
          <p:nvPr/>
        </p:nvSpPr>
        <p:spPr>
          <a:xfrm>
            <a:off x="7580815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F8FBB5-B270-4F40-B130-ADF4FE7A6B96}"/>
              </a:ext>
            </a:extLst>
          </p:cNvPr>
          <p:cNvSpPr/>
          <p:nvPr/>
        </p:nvSpPr>
        <p:spPr>
          <a:xfrm>
            <a:off x="-1" y="704675"/>
            <a:ext cx="7888289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D7031DE-A5D9-4BAE-AE8F-F94CC427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run_config: Twitter-Wordcloud</a:t>
            </a:r>
          </a:p>
        </p:txBody>
      </p:sp>
      <p:pic>
        <p:nvPicPr>
          <p:cNvPr id="21" name="Grafik 6">
            <a:extLst>
              <a:ext uri="{FF2B5EF4-FFF2-40B4-BE49-F238E27FC236}">
                <a16:creationId xmlns:a16="http://schemas.microsoft.com/office/drawing/2014/main" id="{D19E16BE-4538-465E-8830-068D592D2F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33026" r="2067" b="5897"/>
          <a:stretch/>
        </p:blipFill>
        <p:spPr>
          <a:xfrm>
            <a:off x="487729" y="2020949"/>
            <a:ext cx="5747504" cy="4041090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FEECFA8-C62F-445F-A462-5D52758E3161}"/>
              </a:ext>
            </a:extLst>
          </p:cNvPr>
          <p:cNvSpPr/>
          <p:nvPr/>
        </p:nvSpPr>
        <p:spPr>
          <a:xfrm>
            <a:off x="6622650" y="3319039"/>
            <a:ext cx="5285770" cy="247891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33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E1F272E-8855-45F5-BEBC-CB8000873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256" y="3310358"/>
            <a:ext cx="1530834" cy="2446119"/>
          </a:xfrm>
          <a:prstGeom prst="rect">
            <a:avLst/>
          </a:prstGeom>
        </p:spPr>
      </p:pic>
      <p:pic>
        <p:nvPicPr>
          <p:cNvPr id="5" name="Grafik 35" descr="Ein Bild, das Tisch enthält.&#10;&#10;Beschreibung automatisch generiert.">
            <a:extLst>
              <a:ext uri="{FF2B5EF4-FFF2-40B4-BE49-F238E27FC236}">
                <a16:creationId xmlns:a16="http://schemas.microsoft.com/office/drawing/2014/main" id="{116C4C8E-BCCA-4C1B-A609-58C67AD55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349" y="2705303"/>
            <a:ext cx="5386086" cy="6082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5AB4F38-E45F-4E6C-932E-1C235A5EDB02}"/>
              </a:ext>
            </a:extLst>
          </p:cNvPr>
          <p:cNvSpPr txBox="1"/>
          <p:nvPr/>
        </p:nvSpPr>
        <p:spPr>
          <a:xfrm>
            <a:off x="6508830" y="220690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Arial"/>
              </a:rPr>
              <a:t>im Frontend:</a:t>
            </a:r>
          </a:p>
        </p:txBody>
      </p:sp>
    </p:spTree>
    <p:extLst>
      <p:ext uri="{BB962C8B-B14F-4D97-AF65-F5344CB8AC3E}">
        <p14:creationId xmlns:p14="http://schemas.microsoft.com/office/powerpoint/2010/main" val="8397817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98</a:t>
            </a:fld>
            <a:endParaRPr lang="LID4096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F325F9F-E2D1-4DFE-B658-163AF055D7F7}"/>
              </a:ext>
            </a:extLst>
          </p:cNvPr>
          <p:cNvSpPr/>
          <p:nvPr/>
        </p:nvSpPr>
        <p:spPr>
          <a:xfrm>
            <a:off x="507355" y="5971571"/>
            <a:ext cx="916329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5" descr="Dokument">
            <a:extLst>
              <a:ext uri="{FF2B5EF4-FFF2-40B4-BE49-F238E27FC236}">
                <a16:creationId xmlns:a16="http://schemas.microsoft.com/office/drawing/2014/main" id="{6E4514B4-1124-43CD-8A76-457AA617B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18" y="4196786"/>
            <a:ext cx="914400" cy="914400"/>
          </a:xfrm>
          <a:prstGeom prst="rect">
            <a:avLst/>
          </a:prstGeom>
        </p:spPr>
      </p:pic>
      <p:pic>
        <p:nvPicPr>
          <p:cNvPr id="23" name="Grafik 5" descr="Dokument">
            <a:extLst>
              <a:ext uri="{FF2B5EF4-FFF2-40B4-BE49-F238E27FC236}">
                <a16:creationId xmlns:a16="http://schemas.microsoft.com/office/drawing/2014/main" id="{B476D8EF-BB7D-4E44-8BB7-2A8DC8B40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8521" y="4196786"/>
            <a:ext cx="914400" cy="914400"/>
          </a:xfrm>
          <a:prstGeom prst="rect">
            <a:avLst/>
          </a:prstGeom>
        </p:spPr>
      </p:pic>
      <p:pic>
        <p:nvPicPr>
          <p:cNvPr id="24" name="Grafik 5" descr="Dokument">
            <a:extLst>
              <a:ext uri="{FF2B5EF4-FFF2-40B4-BE49-F238E27FC236}">
                <a16:creationId xmlns:a16="http://schemas.microsoft.com/office/drawing/2014/main" id="{ECAB66F5-7DAE-4F49-84A0-9973C29F1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0851" y="3357622"/>
            <a:ext cx="914400" cy="914400"/>
          </a:xfrm>
          <a:prstGeom prst="rect">
            <a:avLst/>
          </a:prstGeom>
        </p:spPr>
      </p:pic>
      <p:pic>
        <p:nvPicPr>
          <p:cNvPr id="7" name="Grafik 10" descr="Gebäudesteinmauer">
            <a:extLst>
              <a:ext uri="{FF2B5EF4-FFF2-40B4-BE49-F238E27FC236}">
                <a16:creationId xmlns:a16="http://schemas.microsoft.com/office/drawing/2014/main" id="{958A897F-40CB-48C5-BCE3-340EAF9FC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0142" y="3733799"/>
            <a:ext cx="1541361" cy="1541361"/>
          </a:xfrm>
          <a:prstGeom prst="rect">
            <a:avLst/>
          </a:prstGeom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1D968401-6F6A-43FF-93A7-E9512F46DEF4}"/>
              </a:ext>
            </a:extLst>
          </p:cNvPr>
          <p:cNvSpPr/>
          <p:nvPr/>
        </p:nvSpPr>
        <p:spPr>
          <a:xfrm>
            <a:off x="3536015" y="4056721"/>
            <a:ext cx="985522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6946355-CB12-43D0-9867-E34CBA588D0C}"/>
              </a:ext>
            </a:extLst>
          </p:cNvPr>
          <p:cNvSpPr/>
          <p:nvPr/>
        </p:nvSpPr>
        <p:spPr>
          <a:xfrm>
            <a:off x="7662389" y="4054792"/>
            <a:ext cx="985522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8" descr="Puzzle">
            <a:extLst>
              <a:ext uri="{FF2B5EF4-FFF2-40B4-BE49-F238E27FC236}">
                <a16:creationId xmlns:a16="http://schemas.microsoft.com/office/drawing/2014/main" id="{D079F6AA-6B0E-4B55-8CF9-EF33DD352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4116" y="3801321"/>
            <a:ext cx="1290577" cy="131951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D79D842B-B927-478B-B4F7-F4B67F91BC6F}"/>
              </a:ext>
            </a:extLst>
          </p:cNvPr>
          <p:cNvSpPr txBox="1"/>
          <p:nvPr/>
        </p:nvSpPr>
        <p:spPr>
          <a:xfrm>
            <a:off x="1300223" y="527419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000"/>
              <a:t>Quellcode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C26DFF8-B02F-42BC-AE71-0AC75E89637A}"/>
              </a:ext>
            </a:extLst>
          </p:cNvPr>
          <p:cNvSpPr txBox="1"/>
          <p:nvPr/>
        </p:nvSpPr>
        <p:spPr>
          <a:xfrm>
            <a:off x="5013767" y="527419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000"/>
              <a:t>Produktions-Build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5BAA9F6-15A2-4401-ADB4-5B5C61BFACCF}"/>
              </a:ext>
            </a:extLst>
          </p:cNvPr>
          <p:cNvSpPr txBox="1"/>
          <p:nvPr/>
        </p:nvSpPr>
        <p:spPr>
          <a:xfrm>
            <a:off x="8920223" y="5274197"/>
            <a:ext cx="23477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000">
                <a:cs typeface="Arial"/>
              </a:rPr>
              <a:t>WordPress-Plugin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9F981A3-B25F-4393-BC37-ADAB329A3EEC}"/>
              </a:ext>
            </a:extLst>
          </p:cNvPr>
          <p:cNvSpPr/>
          <p:nvPr/>
        </p:nvSpPr>
        <p:spPr>
          <a:xfrm>
            <a:off x="8034157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769A6B4-E3CA-4A7D-82DC-44451C9CAA67}"/>
              </a:ext>
            </a:extLst>
          </p:cNvPr>
          <p:cNvSpPr/>
          <p:nvPr/>
        </p:nvSpPr>
        <p:spPr>
          <a:xfrm>
            <a:off x="-1" y="704675"/>
            <a:ext cx="834163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DFE73F6-AB0B-416F-844C-4D5CEA33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React-App als WordPress-Plugin</a:t>
            </a:r>
          </a:p>
        </p:txBody>
      </p:sp>
      <p:pic>
        <p:nvPicPr>
          <p:cNvPr id="11" name="Grafik 19" descr="Schlägel und Eisen">
            <a:extLst>
              <a:ext uri="{FF2B5EF4-FFF2-40B4-BE49-F238E27FC236}">
                <a16:creationId xmlns:a16="http://schemas.microsoft.com/office/drawing/2014/main" id="{353AC7A8-876C-4FB2-8E56-743551DA4A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5928" y="3558371"/>
            <a:ext cx="615387" cy="6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6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079C-475E-4B8C-BA1B-E4EA91F6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4ACF2-FF5D-4F43-A7D0-5BA4F8CB8EAE}" type="slidenum">
              <a:rPr lang="LID4096" smtClean="0"/>
              <a:t>99</a:t>
            </a:fld>
            <a:endParaRPr lang="LID4096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4AFEA-05FF-4644-9C5A-D4E973FDEE1E}"/>
              </a:ext>
            </a:extLst>
          </p:cNvPr>
          <p:cNvSpPr/>
          <p:nvPr/>
        </p:nvSpPr>
        <p:spPr>
          <a:xfrm>
            <a:off x="1992774" y="6154837"/>
            <a:ext cx="366531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F325F9F-E2D1-4DFE-B658-163AF055D7F7}"/>
              </a:ext>
            </a:extLst>
          </p:cNvPr>
          <p:cNvSpPr/>
          <p:nvPr/>
        </p:nvSpPr>
        <p:spPr>
          <a:xfrm>
            <a:off x="507355" y="5971571"/>
            <a:ext cx="916329" cy="5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5" descr="Dokument">
            <a:extLst>
              <a:ext uri="{FF2B5EF4-FFF2-40B4-BE49-F238E27FC236}">
                <a16:creationId xmlns:a16="http://schemas.microsoft.com/office/drawing/2014/main" id="{6E4514B4-1124-43CD-8A76-457AA617B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18" y="4196786"/>
            <a:ext cx="914400" cy="914400"/>
          </a:xfrm>
          <a:prstGeom prst="rect">
            <a:avLst/>
          </a:prstGeom>
        </p:spPr>
      </p:pic>
      <p:pic>
        <p:nvPicPr>
          <p:cNvPr id="23" name="Grafik 5" descr="Dokument">
            <a:extLst>
              <a:ext uri="{FF2B5EF4-FFF2-40B4-BE49-F238E27FC236}">
                <a16:creationId xmlns:a16="http://schemas.microsoft.com/office/drawing/2014/main" id="{B476D8EF-BB7D-4E44-8BB7-2A8DC8B40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8521" y="4196786"/>
            <a:ext cx="914400" cy="914400"/>
          </a:xfrm>
          <a:prstGeom prst="rect">
            <a:avLst/>
          </a:prstGeom>
        </p:spPr>
      </p:pic>
      <p:pic>
        <p:nvPicPr>
          <p:cNvPr id="24" name="Grafik 5" descr="Dokument">
            <a:extLst>
              <a:ext uri="{FF2B5EF4-FFF2-40B4-BE49-F238E27FC236}">
                <a16:creationId xmlns:a16="http://schemas.microsoft.com/office/drawing/2014/main" id="{ECAB66F5-7DAE-4F49-84A0-9973C29F1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0851" y="3357622"/>
            <a:ext cx="914400" cy="914400"/>
          </a:xfrm>
          <a:prstGeom prst="rect">
            <a:avLst/>
          </a:prstGeom>
        </p:spPr>
      </p:pic>
      <p:pic>
        <p:nvPicPr>
          <p:cNvPr id="7" name="Grafik 10" descr="Gebäudesteinmauer">
            <a:extLst>
              <a:ext uri="{FF2B5EF4-FFF2-40B4-BE49-F238E27FC236}">
                <a16:creationId xmlns:a16="http://schemas.microsoft.com/office/drawing/2014/main" id="{958A897F-40CB-48C5-BCE3-340EAF9FC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0142" y="3733799"/>
            <a:ext cx="1541361" cy="1541361"/>
          </a:xfrm>
          <a:prstGeom prst="rect">
            <a:avLst/>
          </a:prstGeom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1D968401-6F6A-43FF-93A7-E9512F46DEF4}"/>
              </a:ext>
            </a:extLst>
          </p:cNvPr>
          <p:cNvSpPr/>
          <p:nvPr/>
        </p:nvSpPr>
        <p:spPr>
          <a:xfrm>
            <a:off x="3536015" y="4056721"/>
            <a:ext cx="985522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6946355-CB12-43D0-9867-E34CBA588D0C}"/>
              </a:ext>
            </a:extLst>
          </p:cNvPr>
          <p:cNvSpPr/>
          <p:nvPr/>
        </p:nvSpPr>
        <p:spPr>
          <a:xfrm>
            <a:off x="7662389" y="4054792"/>
            <a:ext cx="985522" cy="489092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8" descr="Puzzle">
            <a:extLst>
              <a:ext uri="{FF2B5EF4-FFF2-40B4-BE49-F238E27FC236}">
                <a16:creationId xmlns:a16="http://schemas.microsoft.com/office/drawing/2014/main" id="{D079F6AA-6B0E-4B55-8CF9-EF33DD352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4116" y="3801321"/>
            <a:ext cx="1290577" cy="131951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D79D842B-B927-478B-B4F7-F4B67F91BC6F}"/>
              </a:ext>
            </a:extLst>
          </p:cNvPr>
          <p:cNvSpPr txBox="1"/>
          <p:nvPr/>
        </p:nvSpPr>
        <p:spPr>
          <a:xfrm>
            <a:off x="1300223" y="527419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000"/>
              <a:t>Quellcode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C26DFF8-B02F-42BC-AE71-0AC75E89637A}"/>
              </a:ext>
            </a:extLst>
          </p:cNvPr>
          <p:cNvSpPr txBox="1"/>
          <p:nvPr/>
        </p:nvSpPr>
        <p:spPr>
          <a:xfrm>
            <a:off x="5013767" y="527419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000"/>
              <a:t>Produktions-Build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5BAA9F6-15A2-4401-ADB4-5B5C61BFACCF}"/>
              </a:ext>
            </a:extLst>
          </p:cNvPr>
          <p:cNvSpPr txBox="1"/>
          <p:nvPr/>
        </p:nvSpPr>
        <p:spPr>
          <a:xfrm>
            <a:off x="8920223" y="5274197"/>
            <a:ext cx="23477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000">
                <a:cs typeface="Arial"/>
              </a:rPr>
              <a:t>WordPress-Plugin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AADFCDA-752E-4787-B9BB-7A09F001399E}"/>
              </a:ext>
            </a:extLst>
          </p:cNvPr>
          <p:cNvSpPr/>
          <p:nvPr/>
        </p:nvSpPr>
        <p:spPr>
          <a:xfrm>
            <a:off x="3015204" y="2518458"/>
            <a:ext cx="1871240" cy="48227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ECFA470-DACB-4130-B181-7A8CDEF4B7A0}"/>
              </a:ext>
            </a:extLst>
          </p:cNvPr>
          <p:cNvSpPr txBox="1"/>
          <p:nvPr/>
        </p:nvSpPr>
        <p:spPr>
          <a:xfrm>
            <a:off x="3073199" y="2561984"/>
            <a:ext cx="17304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i="1"/>
              <a:t>npm run build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BA52F3D-2FF3-4F98-9D0D-AE905EA22868}"/>
              </a:ext>
            </a:extLst>
          </p:cNvPr>
          <p:cNvCxnSpPr/>
          <p:nvPr/>
        </p:nvCxnSpPr>
        <p:spPr>
          <a:xfrm>
            <a:off x="3941179" y="3135774"/>
            <a:ext cx="0" cy="993493"/>
          </a:xfrm>
          <a:prstGeom prst="straightConnector1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A9F981A3-B25F-4393-BC37-ADAB329A3EEC}"/>
              </a:ext>
            </a:extLst>
          </p:cNvPr>
          <p:cNvSpPr/>
          <p:nvPr/>
        </p:nvSpPr>
        <p:spPr>
          <a:xfrm>
            <a:off x="8034157" y="704674"/>
            <a:ext cx="616591" cy="612397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769A6B4-E3CA-4A7D-82DC-44451C9CAA67}"/>
              </a:ext>
            </a:extLst>
          </p:cNvPr>
          <p:cNvSpPr/>
          <p:nvPr/>
        </p:nvSpPr>
        <p:spPr>
          <a:xfrm>
            <a:off x="-1" y="704675"/>
            <a:ext cx="8341631" cy="61239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D2D2D2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DFE73F6-AB0B-416F-844C-4D5CEA33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React-App als WordPress-Plugin</a:t>
            </a:r>
          </a:p>
        </p:txBody>
      </p:sp>
      <p:pic>
        <p:nvPicPr>
          <p:cNvPr id="11" name="Grafik 19" descr="Schlägel und Eisen">
            <a:extLst>
              <a:ext uri="{FF2B5EF4-FFF2-40B4-BE49-F238E27FC236}">
                <a16:creationId xmlns:a16="http://schemas.microsoft.com/office/drawing/2014/main" id="{353AC7A8-876C-4FB2-8E56-743551DA4A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5928" y="3558371"/>
            <a:ext cx="615387" cy="6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21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VisuAnalytics">
      <a:dk1>
        <a:srgbClr val="181818"/>
      </a:dk1>
      <a:lt1>
        <a:srgbClr val="FFFFFF"/>
      </a:lt1>
      <a:dk2>
        <a:srgbClr val="181818"/>
      </a:dk2>
      <a:lt2>
        <a:srgbClr val="181818"/>
      </a:lt2>
      <a:accent1>
        <a:srgbClr val="2E97C5"/>
      </a:accent1>
      <a:accent2>
        <a:srgbClr val="00638D"/>
      </a:accent2>
      <a:accent3>
        <a:srgbClr val="F5F5F5"/>
      </a:accent3>
      <a:accent4>
        <a:srgbClr val="C4C4C4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49A2AE4EBC78548962634BF299E1998" ma:contentTypeVersion="5" ma:contentTypeDescription="Ein neues Dokument erstellen." ma:contentTypeScope="" ma:versionID="e73409ad96eee0cf90b443dd01e2d737">
  <xsd:schema xmlns:xsd="http://www.w3.org/2001/XMLSchema" xmlns:xs="http://www.w3.org/2001/XMLSchema" xmlns:p="http://schemas.microsoft.com/office/2006/metadata/properties" xmlns:ns3="299a107a-29e7-4f10-ac5e-751590890ea0" xmlns:ns4="34a78506-43f8-4bd2-8785-8e072f116016" targetNamespace="http://schemas.microsoft.com/office/2006/metadata/properties" ma:root="true" ma:fieldsID="f65af4dc9107a883bae3913caf2fbc62" ns3:_="" ns4:_="">
    <xsd:import namespace="299a107a-29e7-4f10-ac5e-751590890ea0"/>
    <xsd:import namespace="34a78506-43f8-4bd2-8785-8e072f1160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a107a-29e7-4f10-ac5e-751590890e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a78506-43f8-4bd2-8785-8e072f11601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C1E1A3-EEE7-4587-93D5-3826F1C3D930}">
  <ds:schemaRefs>
    <ds:schemaRef ds:uri="299a107a-29e7-4f10-ac5e-751590890ea0"/>
    <ds:schemaRef ds:uri="34a78506-43f8-4bd2-8785-8e072f1160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D3E0F0B-3895-4EC2-855D-09308CD22D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645457-34F5-4E5D-BF31-69A11101A181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34a78506-43f8-4bd2-8785-8e072f11601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99a107a-29e7-4f10-ac5e-751590890ea0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1904</Words>
  <Application>Microsoft Office PowerPoint</Application>
  <PresentationFormat>Breitbild</PresentationFormat>
  <Paragraphs>655</Paragraphs>
  <Slides>167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167</vt:i4>
      </vt:variant>
    </vt:vector>
  </HeadingPairs>
  <TitlesOfParts>
    <vt:vector size="171" baseType="lpstr">
      <vt:lpstr>Arial</vt:lpstr>
      <vt:lpstr>Calibri</vt:lpstr>
      <vt:lpstr>Wingdings</vt:lpstr>
      <vt:lpstr>Office</vt:lpstr>
      <vt:lpstr>PowerPoint-Präsentation</vt:lpstr>
      <vt:lpstr>Das Team</vt:lpstr>
      <vt:lpstr>Gliederung</vt:lpstr>
      <vt:lpstr>Projektübersicht</vt:lpstr>
      <vt:lpstr>Zeitplan</vt:lpstr>
      <vt:lpstr>Projektverwaltung mit GitHub</vt:lpstr>
      <vt:lpstr>Projektverwaltung mit GitHub</vt:lpstr>
      <vt:lpstr>Projektverwaltung mit GitHub</vt:lpstr>
      <vt:lpstr>Projektverwaltung mit GitHub</vt:lpstr>
      <vt:lpstr>Projektverwaltung mit GitHub</vt:lpstr>
      <vt:lpstr>Projektverwaltung mit GitHub</vt:lpstr>
      <vt:lpstr>Projektverwaltung mit GitHub</vt:lpstr>
      <vt:lpstr>Zeitmanagement</vt:lpstr>
      <vt:lpstr>Tabs in Excel-Datei</vt:lpstr>
      <vt:lpstr>Issues</vt:lpstr>
      <vt:lpstr>Issues</vt:lpstr>
      <vt:lpstr>Teammitglieder</vt:lpstr>
      <vt:lpstr>Teammitglieder</vt:lpstr>
      <vt:lpstr>Teammitglieder</vt:lpstr>
      <vt:lpstr>Teammitglieder</vt:lpstr>
      <vt:lpstr>Teammitglieder</vt:lpstr>
      <vt:lpstr>Teammitglieder</vt:lpstr>
      <vt:lpstr>Meetings</vt:lpstr>
      <vt:lpstr>Kategorien</vt:lpstr>
      <vt:lpstr>Gesamtübersicht</vt:lpstr>
      <vt:lpstr>Gesamtübersicht</vt:lpstr>
      <vt:lpstr>Gesamtübersicht</vt:lpstr>
      <vt:lpstr>Gesamtübersicht</vt:lpstr>
      <vt:lpstr>Gesamtübersicht</vt:lpstr>
      <vt:lpstr>Beispiel: Sprint hinzufügen</vt:lpstr>
      <vt:lpstr>Das Programm</vt:lpstr>
      <vt:lpstr>Technologien</vt:lpstr>
      <vt:lpstr>Anforderungen</vt:lpstr>
      <vt:lpstr>Softwarearchitektur</vt:lpstr>
      <vt:lpstr>Programmablauf</vt:lpstr>
      <vt:lpstr>Themen-Konfiguration</vt:lpstr>
      <vt:lpstr>Themen-Konfiguration</vt:lpstr>
      <vt:lpstr>Themen-Konfiguration</vt:lpstr>
      <vt:lpstr>Themen-Konfiguration</vt:lpstr>
      <vt:lpstr>Themen-Konfiguration</vt:lpstr>
      <vt:lpstr>Themen-Konfiguration</vt:lpstr>
      <vt:lpstr>Themen-Konfiguration - Typen</vt:lpstr>
      <vt:lpstr>Themen-Konfiguration - Typen</vt:lpstr>
      <vt:lpstr>Themen-Konfiguration - Typen</vt:lpstr>
      <vt:lpstr>Themen-Konfiguration - Typen</vt:lpstr>
      <vt:lpstr>Themen-Konfiguration - Typen</vt:lpstr>
      <vt:lpstr>Themen-Konfiguration - Typen</vt:lpstr>
      <vt:lpstr>Themen-Konfiguration - Typen</vt:lpstr>
      <vt:lpstr>Themen-Konfiguration - Typen</vt:lpstr>
      <vt:lpstr>Themen-Konfiguration - Typen</vt:lpstr>
      <vt:lpstr>Themen-Konfiguration - Typen</vt:lpstr>
      <vt:lpstr>Themen-Konfiguration - Typen</vt:lpstr>
      <vt:lpstr>Themen-Konfiguration – Datenzugriff</vt:lpstr>
      <vt:lpstr>Themen-Konfiguration – Datenzugriff</vt:lpstr>
      <vt:lpstr>Themen-Konfiguration – Datenzugriff</vt:lpstr>
      <vt:lpstr>Themen-Konfiguration – Datenzugriff</vt:lpstr>
      <vt:lpstr>Themen-Konfiguration – Datenzugriff</vt:lpstr>
      <vt:lpstr>Themen-Konfiguration – Datenzugriff</vt:lpstr>
      <vt:lpstr>Themen-Konfiguration – Datenzugriff</vt:lpstr>
      <vt:lpstr>Themen-Konfiguration – Datenzugriff</vt:lpstr>
      <vt:lpstr>Themen-Konfiguration - Aufbau</vt:lpstr>
      <vt:lpstr>Themen-Konfiguration - Aufbau</vt:lpstr>
      <vt:lpstr>Themen-Konfiguration - Aufbau</vt:lpstr>
      <vt:lpstr>Themen-Konfiguration - Format</vt:lpstr>
      <vt:lpstr>Themen-Konfiguration - Format</vt:lpstr>
      <vt:lpstr>Themen-Konfiguration - Datenstruktur</vt:lpstr>
      <vt:lpstr>Themen-Konfiguration - Erweiterungen</vt:lpstr>
      <vt:lpstr>Docker</vt:lpstr>
      <vt:lpstr>Docker</vt:lpstr>
      <vt:lpstr>Docker</vt:lpstr>
      <vt:lpstr>Docker</vt:lpstr>
      <vt:lpstr>Docker</vt:lpstr>
      <vt:lpstr>Docker</vt:lpstr>
      <vt:lpstr>Benutzeroberfläche</vt:lpstr>
      <vt:lpstr>Verwendete Technologien</vt:lpstr>
      <vt:lpstr>Verwendete Technologien</vt:lpstr>
      <vt:lpstr>Verwendete Technologien</vt:lpstr>
      <vt:lpstr>Verwendete Technologien</vt:lpstr>
      <vt:lpstr>Funktionsumfang</vt:lpstr>
      <vt:lpstr>Funktionsumfang</vt:lpstr>
      <vt:lpstr>Funktionsumfang</vt:lpstr>
      <vt:lpstr>Funktionsumfang</vt:lpstr>
      <vt:lpstr>Design-Anforderungen</vt:lpstr>
      <vt:lpstr>Design-Anforderungen</vt:lpstr>
      <vt:lpstr>Design-Anforderungen</vt:lpstr>
      <vt:lpstr>Design-Anforderungen</vt:lpstr>
      <vt:lpstr>Generischer Aufbau - Parameterstruktur</vt:lpstr>
      <vt:lpstr>Parameterauswahl: Wetterbericht</vt:lpstr>
      <vt:lpstr>Parameterauswahl: Twitter-Wordcloud</vt:lpstr>
      <vt:lpstr>run_config: Twitter-Wordcloud</vt:lpstr>
      <vt:lpstr>run_config: Twitter-Wordcloud</vt:lpstr>
      <vt:lpstr>run_config: Twitter-Wordcloud</vt:lpstr>
      <vt:lpstr>run_config: Twitter-Wordcloud</vt:lpstr>
      <vt:lpstr>run_config: Twitter-Wordcloud</vt:lpstr>
      <vt:lpstr>run_config: Twitter-Wordcloud</vt:lpstr>
      <vt:lpstr>run_config: Twitter-Wordcloud</vt:lpstr>
      <vt:lpstr>run_config: Twitter-Wordcloud</vt:lpstr>
      <vt:lpstr>React-App als WordPress-Plugin</vt:lpstr>
      <vt:lpstr>React-App als WordPress-Plugin</vt:lpstr>
      <vt:lpstr>React-App als WordPress-Plugin</vt:lpstr>
      <vt:lpstr>PHP-Skript - Besonderheiten</vt:lpstr>
      <vt:lpstr>PHP-Skript - Besonderheiten</vt:lpstr>
      <vt:lpstr>PHP-Skript - Besonderheiten</vt:lpstr>
      <vt:lpstr>PHP-Skript - Besonderheiten</vt:lpstr>
      <vt:lpstr>PHP-Skript - Besonderheiten</vt:lpstr>
      <vt:lpstr>GUI-Demo</vt:lpstr>
      <vt:lpstr>Datenaufbereitung für Wordcloud und Audio</vt:lpstr>
      <vt:lpstr>Themen-Konfiguration</vt:lpstr>
      <vt:lpstr>Themen-Konfiguration: Transform</vt:lpstr>
      <vt:lpstr>transform-Typen für Fußball-JSON</vt:lpstr>
      <vt:lpstr>transform-Typen für Fußball-JSON</vt:lpstr>
      <vt:lpstr>compare</vt:lpstr>
      <vt:lpstr>compare</vt:lpstr>
      <vt:lpstr>compare</vt:lpstr>
      <vt:lpstr>Transformierte Daten</vt:lpstr>
      <vt:lpstr>Aufbereitete Daten</vt:lpstr>
      <vt:lpstr>Aufbereitete Daten</vt:lpstr>
      <vt:lpstr>transform-Typ: compare</vt:lpstr>
      <vt:lpstr>compare</vt:lpstr>
      <vt:lpstr>Aufbereitete Daten mit Text</vt:lpstr>
      <vt:lpstr>Aufbereitete Daten mit Text</vt:lpstr>
      <vt:lpstr>compare</vt:lpstr>
      <vt:lpstr>transform-Typen für Twitter-JSON</vt:lpstr>
      <vt:lpstr>transform-Typ: Basics</vt:lpstr>
      <vt:lpstr>transform-Typ: Basics</vt:lpstr>
      <vt:lpstr>transform-Typ: Basics</vt:lpstr>
      <vt:lpstr>transform-Typen für Twitter-JSON</vt:lpstr>
      <vt:lpstr>transform-Typ: remove_from_list</vt:lpstr>
      <vt:lpstr>transform-Typ: remove_from_list</vt:lpstr>
      <vt:lpstr>transform-Typ: remove_from_list</vt:lpstr>
      <vt:lpstr>transform-Typ: remove_from_list</vt:lpstr>
      <vt:lpstr>transform-Typ: remove_from_list</vt:lpstr>
      <vt:lpstr>remove_from_list: use_stopwords</vt:lpstr>
      <vt:lpstr>transform-Typ: remove_from_list</vt:lpstr>
      <vt:lpstr>remove_from_list: ignore_case</vt:lpstr>
      <vt:lpstr>transform-Typ: remove_from_list</vt:lpstr>
      <vt:lpstr>Themen-Konfiguration: images (Wordcloud)</vt:lpstr>
      <vt:lpstr>Wordcloud</vt:lpstr>
      <vt:lpstr>Wordcloud: Parameter</vt:lpstr>
      <vt:lpstr>Wordcloud: Parameter</vt:lpstr>
      <vt:lpstr>Themen-Konfiguration: Audio</vt:lpstr>
      <vt:lpstr>Audio</vt:lpstr>
      <vt:lpstr>Beispiel: Generierung der Audios</vt:lpstr>
      <vt:lpstr>Beispiel: Generierung der Audios</vt:lpstr>
      <vt:lpstr>Beispiel: Generierung der Audios</vt:lpstr>
      <vt:lpstr>Datenvisualisierung</vt:lpstr>
      <vt:lpstr>PowerPoint-Präsentation</vt:lpstr>
      <vt:lpstr>Bildgenerierung</vt:lpstr>
      <vt:lpstr>Bildverarbeitung: Python-Pillow (PIL)</vt:lpstr>
      <vt:lpstr>Pillow</vt:lpstr>
      <vt:lpstr>Pillow</vt:lpstr>
      <vt:lpstr>Themen-Konfiguration: images (Pillow)</vt:lpstr>
      <vt:lpstr>Themen-Konfiguration: Images</vt:lpstr>
      <vt:lpstr>Themen-Konfiguration: Images</vt:lpstr>
      <vt:lpstr>Themen-Konfiguration: Images</vt:lpstr>
      <vt:lpstr>Themen-Konfiguration: Thumbnail</vt:lpstr>
      <vt:lpstr>Themen-Konfiguration: Thumbnail</vt:lpstr>
      <vt:lpstr>Themen-Konfiguration: Storing</vt:lpstr>
      <vt:lpstr>Themen-Konfiguration: Storing</vt:lpstr>
      <vt:lpstr>Videoerstellung</vt:lpstr>
      <vt:lpstr>FFMPEG</vt:lpstr>
      <vt:lpstr>FFMPEG</vt:lpstr>
      <vt:lpstr>PowerPoint-Präsentation</vt:lpstr>
      <vt:lpstr>FFMPEG Ablauf</vt:lpstr>
      <vt:lpstr>Themen-Konfiguration: Sequence</vt:lpstr>
      <vt:lpstr>Themen-Konfiguration : Sequence</vt:lpstr>
      <vt:lpstr>https://github.com/SWTP-SS20-Kammer-2/Data-Analytics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Timon Pellekoorne</dc:creator>
  <cp:lastModifiedBy>Timon Pellekoorne</cp:lastModifiedBy>
  <cp:revision>3</cp:revision>
  <dcterms:created xsi:type="dcterms:W3CDTF">2020-08-09T10:59:39Z</dcterms:created>
  <dcterms:modified xsi:type="dcterms:W3CDTF">2020-08-15T22:04:16Z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0x010100F49A2AE4EBC78548962634BF299E1998</vt:lpwstr>
  </property>
</Properties>
</file>